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12192000"/>
  <p:notesSz cx="6858000" cy="9144000"/>
  <p:embeddedFontLst>
    <p:embeddedFont>
      <p:font typeface="Garamon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3" roundtripDataSignature="AMtx7mhfUoAwxILpe1cvg8bJDw/5aqqc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2B7BBF-A94A-42CC-80CE-0D90BBC97677}">
  <a:tblStyle styleId="{402B7BBF-A94A-42CC-80CE-0D90BBC9767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8EBF5"/>
          </a:solidFill>
        </a:fill>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Garamon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aramond-italic.fntdata"/><Relationship Id="rId50" Type="http://schemas.openxmlformats.org/officeDocument/2006/relationships/font" Target="fonts/Garamond-bold.fntdata"/><Relationship Id="rId53" Type="http://customschemas.google.com/relationships/presentationmetadata" Target="metadata"/><Relationship Id="rId52" Type="http://schemas.openxmlformats.org/officeDocument/2006/relationships/font" Target="fonts/Garamon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&lt;AX1&gt; Did you know that s</a:t>
            </a:r>
            <a:r>
              <a:rPr lang="en-IN" sz="1200">
                <a:solidFill>
                  <a:schemeClr val="dk1"/>
                </a:solidFill>
                <a:latin typeface="Calibri"/>
                <a:ea typeface="Calibri"/>
                <a:cs typeface="Calibri"/>
                <a:sym typeface="Calibri"/>
              </a:rPr>
              <a:t>surveillance is a fundamental part of public health practices…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9" name="Google Shape;8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t>[Ax1] Let us now discuss about the many faces of </a:t>
            </a:r>
            <a:r>
              <a:rPr lang="en-IN">
                <a:latin typeface="Calibri"/>
                <a:ea typeface="Calibri"/>
                <a:cs typeface="Calibri"/>
                <a:sym typeface="Calibri"/>
              </a:rPr>
              <a:t>surveillance. It just does not have one area to look after. Here are some of the jobs that are taken care under surveillance.</a:t>
            </a:r>
            <a:endParaRPr/>
          </a:p>
          <a:p>
            <a:pPr indent="0" lvl="0" marL="0" rtl="0" algn="l">
              <a:spcBef>
                <a:spcPts val="0"/>
              </a:spcBef>
              <a:spcAft>
                <a:spcPts val="0"/>
              </a:spcAft>
              <a:buClr>
                <a:srgbClr val="000000"/>
              </a:buClr>
              <a:buSzPts val="1200"/>
              <a:buFont typeface="Calibri"/>
              <a:buNone/>
            </a:pPr>
            <a:r>
              <a:rPr lang="en-IN">
                <a:latin typeface="Calibri"/>
                <a:ea typeface="Calibri"/>
                <a:cs typeface="Calibri"/>
                <a:sym typeface="Calibri"/>
              </a:rPr>
              <a:t>[IAX] </a:t>
            </a:r>
            <a:r>
              <a:rPr i="1" lang="en-IN">
                <a:latin typeface="Calibri"/>
                <a:ea typeface="Calibri"/>
                <a:cs typeface="Calibri"/>
                <a:sym typeface="Calibri"/>
              </a:rPr>
              <a:t>Click each tab to learn more.</a:t>
            </a:r>
            <a:endParaRPr/>
          </a:p>
          <a:p>
            <a:pPr indent="0" lvl="0" marL="0" rtl="0" algn="l">
              <a:spcBef>
                <a:spcPts val="0"/>
              </a:spcBef>
              <a:spcAft>
                <a:spcPts val="0"/>
              </a:spcAft>
              <a:buClr>
                <a:srgbClr val="000000"/>
              </a:buClr>
              <a:buSzPts val="1200"/>
              <a:buFont typeface="Calibri"/>
              <a:buNone/>
            </a:pPr>
            <a:r>
              <a:t/>
            </a:r>
            <a:endParaRPr/>
          </a:p>
        </p:txBody>
      </p:sp>
      <p:sp>
        <p:nvSpPr>
          <p:cNvPr id="234" name="Google Shape;23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lang="en-IN"/>
            </a:br>
            <a:br>
              <a:rPr b="0" lang="en-IN"/>
            </a:br>
            <a:br>
              <a:rPr b="0" lang="en-IN"/>
            </a:br>
            <a:br>
              <a:rPr b="0" lang="en-IN"/>
            </a:br>
            <a:br>
              <a:rPr b="0" lang="en-IN"/>
            </a:br>
            <a:r>
              <a:rPr lang="en-IN"/>
              <a:t> </a:t>
            </a:r>
            <a:endParaRPr/>
          </a:p>
        </p:txBody>
      </p:sp>
      <p:sp>
        <p:nvSpPr>
          <p:cNvPr id="260" name="Google Shape;26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[Ax1] When we talk about effective surveillance, it should:</a:t>
            </a:r>
            <a:endParaRPr/>
          </a:p>
          <a:p>
            <a:pPr indent="-171450" lvl="0" marL="171450" rtl="0" algn="l">
              <a:spcBef>
                <a:spcPts val="360"/>
              </a:spcBef>
              <a:spcAft>
                <a:spcPts val="0"/>
              </a:spcAft>
              <a:buClr>
                <a:schemeClr val="dk1"/>
              </a:buClr>
              <a:buSzPts val="1200"/>
              <a:buFont typeface="Arial"/>
              <a:buChar char="•"/>
            </a:pPr>
            <a:r>
              <a:rPr lang="en-IN"/>
              <a:t>Establish other public health activities at the same time in the phase of emergency response;</a:t>
            </a:r>
            <a:endParaRPr/>
          </a:p>
          <a:p>
            <a:pPr indent="-171450" lvl="0" marL="171450" rtl="0" algn="l">
              <a:spcBef>
                <a:spcPts val="360"/>
              </a:spcBef>
              <a:spcAft>
                <a:spcPts val="0"/>
              </a:spcAft>
              <a:buClr>
                <a:schemeClr val="dk1"/>
              </a:buClr>
              <a:buSzPts val="1200"/>
              <a:buFont typeface="Arial"/>
              <a:buChar char="•"/>
            </a:pPr>
            <a:r>
              <a:rPr lang="en-IN"/>
              <a:t>Engage with a wide range of stakeholders;</a:t>
            </a:r>
            <a:endParaRPr/>
          </a:p>
          <a:p>
            <a:pPr indent="-171450" lvl="0" marL="171450" rtl="0" algn="l">
              <a:spcBef>
                <a:spcPts val="360"/>
              </a:spcBef>
              <a:spcAft>
                <a:spcPts val="0"/>
              </a:spcAft>
              <a:buClr>
                <a:schemeClr val="dk1"/>
              </a:buClr>
              <a:buSzPts val="1200"/>
              <a:buFont typeface="Arial"/>
              <a:buChar char="•"/>
            </a:pPr>
            <a:r>
              <a:rPr lang="en-IN"/>
              <a:t>Be simple and clear for workers as well as utilizers;</a:t>
            </a:r>
            <a:endParaRPr/>
          </a:p>
          <a:p>
            <a:pPr indent="-171450" lvl="0" marL="171450" rtl="0" algn="l">
              <a:spcBef>
                <a:spcPts val="360"/>
              </a:spcBef>
              <a:spcAft>
                <a:spcPts val="0"/>
              </a:spcAft>
              <a:buClr>
                <a:schemeClr val="dk1"/>
              </a:buClr>
              <a:buSzPts val="1200"/>
              <a:buFont typeface="Arial"/>
              <a:buChar char="•"/>
            </a:pPr>
            <a:r>
              <a:rPr lang="en-IN"/>
              <a:t>Define thresholds for the target diseases;</a:t>
            </a:r>
            <a:endParaRPr/>
          </a:p>
          <a:p>
            <a:pPr indent="-171450" lvl="0" marL="171450" rtl="0" algn="l">
              <a:spcBef>
                <a:spcPts val="360"/>
              </a:spcBef>
              <a:spcAft>
                <a:spcPts val="0"/>
              </a:spcAft>
              <a:buClr>
                <a:schemeClr val="dk1"/>
              </a:buClr>
              <a:buSzPts val="1200"/>
              <a:buFont typeface="Arial"/>
              <a:buChar char="•"/>
            </a:pPr>
            <a:r>
              <a:rPr lang="en-IN"/>
              <a:t>Function in the recovery phase of a disaster; and </a:t>
            </a:r>
            <a:endParaRPr/>
          </a:p>
          <a:p>
            <a:pPr indent="-171450" lvl="0" marL="171450" rtl="0" algn="l">
              <a:spcBef>
                <a:spcPts val="360"/>
              </a:spcBef>
              <a:spcAft>
                <a:spcPts val="0"/>
              </a:spcAft>
              <a:buClr>
                <a:schemeClr val="dk1"/>
              </a:buClr>
              <a:buSzPts val="1200"/>
              <a:buFont typeface="Arial"/>
              <a:buChar char="•"/>
            </a:pPr>
            <a:r>
              <a:rPr lang="en-IN"/>
              <a:t>Integrate surveillance in the routine health information system. </a:t>
            </a:r>
            <a:endParaRPr/>
          </a:p>
        </p:txBody>
      </p:sp>
      <p:sp>
        <p:nvSpPr>
          <p:cNvPr id="298" name="Google Shape;29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lang="en-IN"/>
              <a:t>[Ax1] The </a:t>
            </a:r>
            <a:r>
              <a:rPr lang="en-IN" sz="1200">
                <a:latin typeface="Calibri"/>
                <a:ea typeface="Calibri"/>
                <a:cs typeface="Calibri"/>
                <a:sym typeface="Calibri"/>
              </a:rPr>
              <a:t>surveillance designed during emergencies is known as </a:t>
            </a:r>
            <a:r>
              <a:rPr b="0" lang="en-IN"/>
              <a:t>Cluster Designation </a:t>
            </a:r>
            <a:r>
              <a:rPr lang="en-IN" sz="1200">
                <a:latin typeface="Calibri"/>
                <a:ea typeface="Calibri"/>
                <a:cs typeface="Calibri"/>
                <a:sym typeface="Calibri"/>
              </a:rPr>
              <a:t>surveillance. It is also known as CD surveillance. </a:t>
            </a:r>
            <a:endParaRPr/>
          </a:p>
          <a:p>
            <a:pPr indent="0" lvl="0" marL="0" marR="0" rtl="0" algn="l">
              <a:lnSpc>
                <a:spcPct val="100000"/>
              </a:lnSpc>
              <a:spcBef>
                <a:spcPts val="360"/>
              </a:spcBef>
              <a:spcAft>
                <a:spcPts val="0"/>
              </a:spcAft>
              <a:buClr>
                <a:schemeClr val="dk1"/>
              </a:buClr>
              <a:buSzPts val="1200"/>
              <a:buFont typeface="Calibri"/>
              <a:buNone/>
            </a:pPr>
            <a:r>
              <a:rPr b="0" i="0" lang="en-IN" sz="1200" u="none" strike="noStrike">
                <a:latin typeface="Calibri"/>
                <a:ea typeface="Calibri"/>
                <a:cs typeface="Calibri"/>
                <a:sym typeface="Calibri"/>
              </a:rPr>
              <a:t>[Ax2] The CD </a:t>
            </a:r>
            <a:r>
              <a:rPr lang="en-IN" sz="1200">
                <a:latin typeface="Calibri"/>
                <a:ea typeface="Calibri"/>
                <a:cs typeface="Calibri"/>
                <a:sym typeface="Calibri"/>
              </a:rPr>
              <a:t>surveillance </a:t>
            </a:r>
            <a:r>
              <a:rPr b="0" i="0" lang="en-IN" sz="1200" u="none" strike="noStrike">
                <a:latin typeface="Calibri"/>
                <a:ea typeface="Calibri"/>
                <a:cs typeface="Calibri"/>
                <a:sym typeface="Calibri"/>
              </a:rPr>
              <a:t>should be designed during emergencies </a:t>
            </a:r>
            <a:r>
              <a:rPr b="0" i="0" lang="en-IN" sz="1200" u="none" strike="noStrike"/>
              <a:t>to answer the following questions:</a:t>
            </a:r>
            <a:endParaRPr/>
          </a:p>
          <a:p>
            <a:pPr indent="-171450" lvl="0" marL="171450" rtl="0" algn="l">
              <a:spcBef>
                <a:spcPts val="360"/>
              </a:spcBef>
              <a:spcAft>
                <a:spcPts val="0"/>
              </a:spcAft>
              <a:buClr>
                <a:schemeClr val="dk1"/>
              </a:buClr>
              <a:buSzPts val="1200"/>
              <a:buFont typeface="Arial"/>
              <a:buChar char="•"/>
            </a:pPr>
            <a:r>
              <a:rPr b="0" i="0" lang="en-IN" sz="1200" u="none" strike="noStrike">
                <a:latin typeface="Calibri"/>
                <a:ea typeface="Calibri"/>
                <a:cs typeface="Calibri"/>
                <a:sym typeface="Calibri"/>
              </a:rPr>
              <a:t>What do you want to know?</a:t>
            </a:r>
            <a:endParaRPr/>
          </a:p>
          <a:p>
            <a:pPr indent="-171450" lvl="0" marL="171450" rtl="0" algn="l">
              <a:spcBef>
                <a:spcPts val="360"/>
              </a:spcBef>
              <a:spcAft>
                <a:spcPts val="0"/>
              </a:spcAft>
              <a:buClr>
                <a:schemeClr val="dk1"/>
              </a:buClr>
              <a:buSzPts val="1200"/>
              <a:buFont typeface="Arial"/>
              <a:buChar char="•"/>
            </a:pPr>
            <a:r>
              <a:rPr b="0" i="0" lang="en-IN" sz="1200" u="none" strike="noStrike">
                <a:latin typeface="Calibri"/>
                <a:ea typeface="Calibri"/>
                <a:cs typeface="Calibri"/>
                <a:sym typeface="Calibri"/>
              </a:rPr>
              <a:t>How often do you want to know?</a:t>
            </a:r>
            <a:endParaRPr/>
          </a:p>
          <a:p>
            <a:pPr indent="-171450" lvl="0" marL="171450" rtl="0" algn="l">
              <a:spcBef>
                <a:spcPts val="360"/>
              </a:spcBef>
              <a:spcAft>
                <a:spcPts val="0"/>
              </a:spcAft>
              <a:buClr>
                <a:schemeClr val="dk1"/>
              </a:buClr>
              <a:buSzPts val="1200"/>
              <a:buFont typeface="Arial"/>
              <a:buChar char="•"/>
            </a:pPr>
            <a:r>
              <a:rPr b="0" i="0" lang="en-IN" sz="1200" u="none" strike="noStrike">
                <a:latin typeface="Calibri"/>
                <a:ea typeface="Calibri"/>
                <a:cs typeface="Calibri"/>
                <a:sym typeface="Calibri"/>
              </a:rPr>
              <a:t>Whom do you want to know about?</a:t>
            </a:r>
            <a:endParaRPr/>
          </a:p>
          <a:p>
            <a:pPr indent="-171450" lvl="0" marL="171450" rtl="0" algn="l">
              <a:spcBef>
                <a:spcPts val="360"/>
              </a:spcBef>
              <a:spcAft>
                <a:spcPts val="0"/>
              </a:spcAft>
              <a:buClr>
                <a:schemeClr val="dk1"/>
              </a:buClr>
              <a:buSzPts val="1200"/>
              <a:buFont typeface="Arial"/>
              <a:buChar char="•"/>
            </a:pPr>
            <a:r>
              <a:rPr b="0" i="0" lang="en-IN" sz="1200" u="none" strike="noStrike">
                <a:latin typeface="Calibri"/>
                <a:ea typeface="Calibri"/>
                <a:cs typeface="Calibri"/>
                <a:sym typeface="Calibri"/>
              </a:rPr>
              <a:t>Where it should be done? </a:t>
            </a:r>
            <a:endParaRPr/>
          </a:p>
          <a:p>
            <a:pPr indent="-171450" lvl="0" marL="171450" rtl="0" algn="l">
              <a:spcBef>
                <a:spcPts val="360"/>
              </a:spcBef>
              <a:spcAft>
                <a:spcPts val="0"/>
              </a:spcAft>
              <a:buClr>
                <a:schemeClr val="dk1"/>
              </a:buClr>
              <a:buSzPts val="1200"/>
              <a:buFont typeface="Arial"/>
              <a:buChar char="•"/>
            </a:pPr>
            <a:r>
              <a:rPr b="0" i="0" lang="en-IN" sz="1200" u="none" strike="noStrike">
                <a:latin typeface="Calibri"/>
                <a:ea typeface="Calibri"/>
                <a:cs typeface="Calibri"/>
                <a:sym typeface="Calibri"/>
              </a:rPr>
              <a:t>How should it be done?</a:t>
            </a:r>
            <a:endParaRPr/>
          </a:p>
          <a:p>
            <a:pPr indent="0" lvl="0" marL="0" rtl="0" algn="l">
              <a:spcBef>
                <a:spcPts val="360"/>
              </a:spcBef>
              <a:spcAft>
                <a:spcPts val="0"/>
              </a:spcAft>
              <a:buNone/>
            </a:pPr>
            <a:br>
              <a:rPr b="0" lang="en-IN"/>
            </a:br>
            <a:br>
              <a:rPr lang="en-IN"/>
            </a:br>
            <a:endParaRPr sz="1200">
              <a:latin typeface="Calibri"/>
              <a:ea typeface="Calibri"/>
              <a:cs typeface="Calibri"/>
              <a:sym typeface="Calibri"/>
            </a:endParaRPr>
          </a:p>
          <a:p>
            <a:pPr indent="0" lvl="0" marL="0" rtl="0" algn="l">
              <a:spcBef>
                <a:spcPts val="360"/>
              </a:spcBef>
              <a:spcAft>
                <a:spcPts val="0"/>
              </a:spcAft>
              <a:buNone/>
            </a:pPr>
            <a:r>
              <a:t/>
            </a:r>
            <a:endParaRPr/>
          </a:p>
        </p:txBody>
      </p:sp>
      <p:sp>
        <p:nvSpPr>
          <p:cNvPr id="332" name="Google Shape;33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[Ax1] Let us know the different challenges faced while surveillance.</a:t>
            </a:r>
            <a:endParaRPr/>
          </a:p>
          <a:p>
            <a:pPr indent="0" lvl="0" marL="0" rtl="0" algn="l">
              <a:spcBef>
                <a:spcPts val="360"/>
              </a:spcBef>
              <a:spcAft>
                <a:spcPts val="0"/>
              </a:spcAft>
              <a:buNone/>
            </a:pPr>
            <a:r>
              <a:rPr lang="en-IN"/>
              <a:t>[Ax2] </a:t>
            </a:r>
            <a:r>
              <a:rPr b="0" i="0" lang="en-IN" sz="1200" u="none" strike="noStrike">
                <a:solidFill>
                  <a:schemeClr val="dk1"/>
                </a:solidFill>
                <a:latin typeface="Calibri"/>
                <a:ea typeface="Calibri"/>
                <a:cs typeface="Calibri"/>
                <a:sym typeface="Calibri"/>
              </a:rPr>
              <a:t>Surveillance needs the buy-in of all stakeholders at all levels to ensure functionality and sustainability.</a:t>
            </a:r>
            <a:endParaRPr b="0"/>
          </a:p>
          <a:p>
            <a:pPr indent="0" lvl="0" marL="0" rtl="0" algn="l">
              <a:spcBef>
                <a:spcPts val="360"/>
              </a:spcBef>
              <a:spcAft>
                <a:spcPts val="0"/>
              </a:spcAft>
              <a:buNone/>
            </a:pPr>
            <a:r>
              <a:rPr lang="en-IN"/>
              <a:t>[Ax3] </a:t>
            </a:r>
            <a:r>
              <a:rPr b="0" i="0" lang="en-IN" sz="1200" u="none" strike="noStrike">
                <a:solidFill>
                  <a:schemeClr val="dk1"/>
                </a:solidFill>
                <a:latin typeface="Calibri"/>
                <a:ea typeface="Calibri"/>
                <a:cs typeface="Calibri"/>
                <a:sym typeface="Calibri"/>
              </a:rPr>
              <a:t>Surveillance is challenged by delays in getting the information, and in reporting during times of emergency.</a:t>
            </a:r>
            <a:endParaRPr b="0"/>
          </a:p>
          <a:p>
            <a:pPr indent="0" lvl="0" marL="0" rtl="0" algn="l">
              <a:spcBef>
                <a:spcPts val="360"/>
              </a:spcBef>
              <a:spcAft>
                <a:spcPts val="0"/>
              </a:spcAft>
              <a:buNone/>
            </a:pPr>
            <a:r>
              <a:rPr lang="en-IN"/>
              <a:t>[Ax4] </a:t>
            </a:r>
            <a:r>
              <a:rPr b="0" i="0" lang="en-IN" sz="1200" u="none" strike="noStrike">
                <a:solidFill>
                  <a:schemeClr val="dk1"/>
                </a:solidFill>
                <a:latin typeface="Calibri"/>
                <a:ea typeface="Calibri"/>
                <a:cs typeface="Calibri"/>
                <a:sym typeface="Calibri"/>
              </a:rPr>
              <a:t>Surveillance can fail to analyze the collected data due to the availability of poor data.</a:t>
            </a:r>
            <a:endParaRPr b="0"/>
          </a:p>
          <a:p>
            <a:pPr indent="0" lvl="0" marL="0" rtl="0" algn="l">
              <a:spcBef>
                <a:spcPts val="360"/>
              </a:spcBef>
              <a:spcAft>
                <a:spcPts val="0"/>
              </a:spcAft>
              <a:buNone/>
            </a:pPr>
            <a:r>
              <a:rPr lang="en-IN"/>
              <a:t>[Ax5] </a:t>
            </a:r>
            <a:r>
              <a:rPr b="0" i="0" lang="en-IN" sz="1200" u="none" strike="noStrike">
                <a:solidFill>
                  <a:schemeClr val="dk1"/>
                </a:solidFill>
                <a:latin typeface="Calibri"/>
                <a:ea typeface="Calibri"/>
                <a:cs typeface="Calibri"/>
                <a:sym typeface="Calibri"/>
              </a:rPr>
              <a:t>Surveillance can fail to act because of limited resources and poor coordination.</a:t>
            </a:r>
            <a:endParaRPr b="0"/>
          </a:p>
          <a:p>
            <a:pPr indent="0" lvl="0" marL="0" rtl="0" algn="l">
              <a:spcBef>
                <a:spcPts val="360"/>
              </a:spcBef>
              <a:spcAft>
                <a:spcPts val="0"/>
              </a:spcAft>
              <a:buNone/>
            </a:pPr>
            <a:r>
              <a:rPr lang="en-IN"/>
              <a:t>[Ax6] </a:t>
            </a:r>
            <a:r>
              <a:rPr b="0" i="0" lang="en-IN" sz="1200" u="none" strike="noStrike">
                <a:solidFill>
                  <a:schemeClr val="dk1"/>
                </a:solidFill>
                <a:latin typeface="Calibri"/>
                <a:ea typeface="Calibri"/>
                <a:cs typeface="Calibri"/>
                <a:sym typeface="Calibri"/>
              </a:rPr>
              <a:t>Surveillance can fail to communicate the findings to all levels.</a:t>
            </a:r>
            <a:endParaRPr b="0"/>
          </a:p>
          <a:p>
            <a:pPr indent="0" lvl="0" marL="0" rtl="0" algn="l">
              <a:spcBef>
                <a:spcPts val="360"/>
              </a:spcBef>
              <a:spcAft>
                <a:spcPts val="0"/>
              </a:spcAft>
              <a:buNone/>
            </a:pPr>
            <a:br>
              <a:rPr lang="en-IN"/>
            </a:b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360" name="Google Shape;36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IN"/>
              <a:t>[Ax1] Now moving ahead, let us know what does </a:t>
            </a:r>
            <a:r>
              <a:rPr lang="en-IN"/>
              <a:t>surveillance require?</a:t>
            </a:r>
            <a:endParaRPr/>
          </a:p>
          <a:p>
            <a:pPr indent="0" lvl="0" marL="0" rtl="0" algn="l">
              <a:spcBef>
                <a:spcPts val="360"/>
              </a:spcBef>
              <a:spcAft>
                <a:spcPts val="0"/>
              </a:spcAft>
              <a:buNone/>
            </a:pPr>
            <a:r>
              <a:t/>
            </a:r>
            <a:endParaRPr/>
          </a:p>
        </p:txBody>
      </p:sp>
      <p:sp>
        <p:nvSpPr>
          <p:cNvPr id="389" name="Google Shape;38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IN"/>
              <a:t>[Ax1] Surveillance requires a proper time management. Here are a few pointers that you should keep in mind while taking up time management.</a:t>
            </a:r>
            <a:endParaRPr b="0"/>
          </a:p>
          <a:p>
            <a:pPr indent="0" lvl="0" marL="0" rtl="0" algn="l">
              <a:spcBef>
                <a:spcPts val="360"/>
              </a:spcBef>
              <a:spcAft>
                <a:spcPts val="0"/>
              </a:spcAft>
              <a:buClr>
                <a:schemeClr val="dk1"/>
              </a:buClr>
              <a:buSzPts val="1200"/>
              <a:buFont typeface="Arial"/>
              <a:buNone/>
            </a:pPr>
            <a:r>
              <a:rPr b="0" i="0" lang="en-IN" sz="1200" u="none" strike="noStrike">
                <a:solidFill>
                  <a:schemeClr val="dk1"/>
                </a:solidFill>
                <a:latin typeface="Calibri"/>
                <a:ea typeface="Calibri"/>
                <a:cs typeface="Calibri"/>
                <a:sym typeface="Calibri"/>
              </a:rPr>
              <a:t> </a:t>
            </a:r>
            <a:r>
              <a:rPr lang="en-IN"/>
              <a:t>[IAX] </a:t>
            </a:r>
            <a:r>
              <a:rPr i="1" lang="en-IN"/>
              <a:t>Click each tab to know more.</a:t>
            </a:r>
            <a:endParaRPr i="1"/>
          </a:p>
        </p:txBody>
      </p:sp>
      <p:sp>
        <p:nvSpPr>
          <p:cNvPr id="403" name="Google Shape;40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424" name="Google Shape;42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[Ax1] Surveillance requires a proper place. </a:t>
            </a:r>
            <a:endParaRPr/>
          </a:p>
          <a:p>
            <a:pPr indent="0" lvl="0" marL="0" marR="0" rtl="0" algn="l">
              <a:lnSpc>
                <a:spcPct val="100000"/>
              </a:lnSpc>
              <a:spcBef>
                <a:spcPts val="360"/>
              </a:spcBef>
              <a:spcAft>
                <a:spcPts val="0"/>
              </a:spcAft>
              <a:buClr>
                <a:schemeClr val="dk1"/>
              </a:buClr>
              <a:buSzPts val="1200"/>
              <a:buFont typeface="Calibri"/>
              <a:buNone/>
            </a:pPr>
            <a:r>
              <a:rPr lang="en-IN"/>
              <a:t>[Ax2] It is important to know where </a:t>
            </a:r>
            <a:r>
              <a:rPr b="0" i="0" lang="en-IN" sz="1200" u="none" strike="noStrike">
                <a:solidFill>
                  <a:schemeClr val="dk1"/>
                </a:solidFill>
                <a:latin typeface="Calibri"/>
                <a:ea typeface="Calibri"/>
                <a:cs typeface="Calibri"/>
                <a:sym typeface="Calibri"/>
              </a:rPr>
              <a:t>displaced people are settled.</a:t>
            </a:r>
            <a:endParaRPr/>
          </a:p>
          <a:p>
            <a:pPr indent="0" lvl="0" marL="0" rtl="0" algn="l">
              <a:spcBef>
                <a:spcPts val="360"/>
              </a:spcBef>
              <a:spcAft>
                <a:spcPts val="0"/>
              </a:spcAft>
              <a:buNone/>
            </a:pPr>
            <a:r>
              <a:rPr b="0" i="0" lang="en-IN" sz="1200" u="none" strike="noStrike">
                <a:solidFill>
                  <a:schemeClr val="dk1"/>
                </a:solidFill>
                <a:latin typeface="Calibri"/>
                <a:ea typeface="Calibri"/>
                <a:cs typeface="Calibri"/>
                <a:sym typeface="Calibri"/>
              </a:rPr>
              <a:t>[Ax3] It is important to know about all the refugee, and internally displaced persons or IDPs camps. Always check whether these are prolonged or temporary. </a:t>
            </a:r>
            <a:endParaRPr/>
          </a:p>
          <a:p>
            <a:pPr indent="0" lvl="0" marL="0" rtl="0" algn="l">
              <a:spcBef>
                <a:spcPts val="360"/>
              </a:spcBef>
              <a:spcAft>
                <a:spcPts val="0"/>
              </a:spcAft>
              <a:buNone/>
            </a:pPr>
            <a:r>
              <a:t/>
            </a:r>
            <a:endParaRPr/>
          </a:p>
        </p:txBody>
      </p:sp>
      <p:sp>
        <p:nvSpPr>
          <p:cNvPr id="451" name="Google Shape;451;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[Ax1] Surveillance should know the people living in the area.</a:t>
            </a:r>
            <a:endParaRPr/>
          </a:p>
          <a:p>
            <a:pPr indent="0" lvl="0" marL="0" marR="0" rtl="0" algn="l">
              <a:lnSpc>
                <a:spcPct val="100000"/>
              </a:lnSpc>
              <a:spcBef>
                <a:spcPts val="360"/>
              </a:spcBef>
              <a:spcAft>
                <a:spcPts val="0"/>
              </a:spcAft>
              <a:buClr>
                <a:schemeClr val="dk1"/>
              </a:buClr>
              <a:buSzPts val="1200"/>
              <a:buFont typeface="Calibri"/>
              <a:buNone/>
            </a:pPr>
            <a:r>
              <a:rPr lang="en-IN"/>
              <a:t>[Ax2] Surveillance should know the refugee and IDPs. Some of these have been prolonged, and some are temporary. </a:t>
            </a:r>
            <a:endParaRPr/>
          </a:p>
          <a:p>
            <a:pPr indent="0" lvl="0" marL="0" marR="0" rtl="0" algn="l">
              <a:lnSpc>
                <a:spcPct val="100000"/>
              </a:lnSpc>
              <a:spcBef>
                <a:spcPts val="360"/>
              </a:spcBef>
              <a:spcAft>
                <a:spcPts val="0"/>
              </a:spcAft>
              <a:buClr>
                <a:schemeClr val="dk1"/>
              </a:buClr>
              <a:buSzPts val="1200"/>
              <a:buFont typeface="Calibri"/>
              <a:buNone/>
            </a:pPr>
            <a:r>
              <a:rPr lang="en-IN"/>
              <a:t>[Ax3] Surveillance should have an idea about the population structure such as age groups, and other demographic data.</a:t>
            </a:r>
            <a:endParaRPr/>
          </a:p>
        </p:txBody>
      </p:sp>
      <p:sp>
        <p:nvSpPr>
          <p:cNvPr id="468" name="Google Shape;468;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&lt;AX2&gt; …and it becomes critical during the times of crises such as epidemics, natural disasters, famines, and conflicts?</a:t>
            </a:r>
            <a:endParaRPr sz="1000"/>
          </a:p>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[Ax1] However, the bigger question is what does surveillance measure?</a:t>
            </a:r>
            <a:endParaRPr/>
          </a:p>
          <a:p>
            <a:pPr indent="0" lvl="0" marL="0" marR="0" rtl="0" algn="l">
              <a:lnSpc>
                <a:spcPct val="100000"/>
              </a:lnSpc>
              <a:spcBef>
                <a:spcPts val="360"/>
              </a:spcBef>
              <a:spcAft>
                <a:spcPts val="0"/>
              </a:spcAft>
              <a:buClr>
                <a:schemeClr val="dk1"/>
              </a:buClr>
              <a:buSzPts val="1200"/>
              <a:buFont typeface="Calibri"/>
              <a:buNone/>
            </a:pPr>
            <a:r>
              <a:rPr lang="en-IN"/>
              <a:t>[Ax2] Surveillance measures morbidity caused by communicable diseases such as measles, acute respiratory infections, meningitis, and diarrheal diseases. </a:t>
            </a:r>
            <a:endParaRPr/>
          </a:p>
          <a:p>
            <a:pPr indent="0" lvl="0" marL="0" marR="0" rtl="0" algn="l">
              <a:lnSpc>
                <a:spcPct val="100000"/>
              </a:lnSpc>
              <a:spcBef>
                <a:spcPts val="360"/>
              </a:spcBef>
              <a:spcAft>
                <a:spcPts val="0"/>
              </a:spcAft>
              <a:buClr>
                <a:schemeClr val="dk1"/>
              </a:buClr>
              <a:buSzPts val="1200"/>
              <a:buFont typeface="Calibri"/>
              <a:buNone/>
            </a:pPr>
            <a:r>
              <a:rPr lang="en-IN"/>
              <a:t>[Ax3] Surveillance measures morbidity caused by noncommunicable diseases such as trauma, nutrition, chronic, and mental health.</a:t>
            </a:r>
            <a:endParaRPr/>
          </a:p>
          <a:p>
            <a:pPr indent="0" lvl="0" marL="0" marR="0" rtl="0" algn="l">
              <a:lnSpc>
                <a:spcPct val="100000"/>
              </a:lnSpc>
              <a:spcBef>
                <a:spcPts val="360"/>
              </a:spcBef>
              <a:spcAft>
                <a:spcPts val="0"/>
              </a:spcAft>
              <a:buClr>
                <a:schemeClr val="dk1"/>
              </a:buClr>
              <a:buSzPts val="1200"/>
              <a:buFont typeface="Calibri"/>
              <a:buNone/>
            </a:pPr>
            <a:r>
              <a:rPr lang="en-IN"/>
              <a:t>[Ax4] Surveillance measures mortality due to communicable and health services delivery. This includes the crude mortality rates, mortality rate under 5 years, cause of death, etc.</a:t>
            </a:r>
            <a:endParaRPr/>
          </a:p>
          <a:p>
            <a:pPr indent="0" lvl="0" marL="0" marR="0" rtl="0" algn="l">
              <a:lnSpc>
                <a:spcPct val="100000"/>
              </a:lnSpc>
              <a:spcBef>
                <a:spcPts val="360"/>
              </a:spcBef>
              <a:spcAft>
                <a:spcPts val="0"/>
              </a:spcAft>
              <a:buClr>
                <a:schemeClr val="dk1"/>
              </a:buClr>
              <a:buSzPts val="1200"/>
              <a:buFont typeface="Calibri"/>
              <a:buNone/>
            </a:pPr>
            <a:r>
              <a:rPr lang="en-IN"/>
              <a:t>[Ax5] Surveillance measures the resources available for curative and preventive care services. </a:t>
            </a:r>
            <a:endParaRPr/>
          </a:p>
        </p:txBody>
      </p:sp>
      <p:sp>
        <p:nvSpPr>
          <p:cNvPr id="485" name="Google Shape;485;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[Ax1] Let us now see a sample of the monthly report.</a:t>
            </a:r>
            <a:endParaRPr/>
          </a:p>
          <a:p>
            <a:pPr indent="0" lvl="0" marL="0" marR="0" rtl="0" algn="l">
              <a:lnSpc>
                <a:spcPct val="100000"/>
              </a:lnSpc>
              <a:spcBef>
                <a:spcPts val="360"/>
              </a:spcBef>
              <a:spcAft>
                <a:spcPts val="0"/>
              </a:spcAft>
              <a:buClr>
                <a:schemeClr val="dk1"/>
              </a:buClr>
              <a:buSzPts val="1200"/>
              <a:buFont typeface="Calibri"/>
              <a:buNone/>
            </a:pPr>
            <a:r>
              <a:rPr lang="en-IN"/>
              <a:t>[Ax2] The report shows the </a:t>
            </a:r>
            <a:r>
              <a:rPr b="0" i="0" lang="en-IN" sz="1200" u="none" strike="noStrike">
                <a:solidFill>
                  <a:schemeClr val="dk1"/>
                </a:solidFill>
                <a:latin typeface="Calibri"/>
                <a:ea typeface="Calibri"/>
                <a:cs typeface="Calibri"/>
                <a:sym typeface="Calibri"/>
              </a:rPr>
              <a:t>monthly measles incidence of Kibondo, Tanzania refugee camps. It shows a peak in the month of June-July and took six months to settle the situation.</a:t>
            </a:r>
            <a:endParaRPr b="0"/>
          </a:p>
        </p:txBody>
      </p:sp>
      <p:sp>
        <p:nvSpPr>
          <p:cNvPr id="510" name="Google Shape;51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[Ax1 After seeing a sample of the monthly report, let us see a daily report.</a:t>
            </a:r>
            <a:endParaRPr/>
          </a:p>
          <a:p>
            <a:pPr indent="0" lvl="0" marL="0" rtl="0" algn="l">
              <a:spcBef>
                <a:spcPts val="360"/>
              </a:spcBef>
              <a:spcAft>
                <a:spcPts val="0"/>
              </a:spcAft>
              <a:buNone/>
            </a:pPr>
            <a:r>
              <a:rPr lang="en-IN"/>
              <a:t>[Ax2] The report shows </a:t>
            </a:r>
            <a:r>
              <a:rPr b="0" lang="en-IN"/>
              <a:t>the </a:t>
            </a:r>
            <a:r>
              <a:rPr b="0" i="0" lang="en-IN" sz="1200" u="none" strike="noStrike">
                <a:solidFill>
                  <a:schemeClr val="dk1"/>
                </a:solidFill>
                <a:latin typeface="Calibri"/>
                <a:ea typeface="Calibri"/>
                <a:cs typeface="Calibri"/>
                <a:sym typeface="Calibri"/>
              </a:rPr>
              <a:t>Post-Katrina Surveillance at Louisiana.</a:t>
            </a:r>
            <a:endParaRPr b="0"/>
          </a:p>
          <a:p>
            <a:pPr indent="0" lvl="0" marL="0" rtl="0" algn="l">
              <a:spcBef>
                <a:spcPts val="360"/>
              </a:spcBef>
              <a:spcAft>
                <a:spcPts val="0"/>
              </a:spcAft>
              <a:buNone/>
            </a:pPr>
            <a:br>
              <a:rPr b="0" lang="en-IN"/>
            </a:br>
            <a:endParaRPr b="0"/>
          </a:p>
        </p:txBody>
      </p:sp>
      <p:sp>
        <p:nvSpPr>
          <p:cNvPr id="524" name="Google Shape;52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200" u="none" strike="noStrike">
                <a:solidFill>
                  <a:schemeClr val="dk1"/>
                </a:solidFill>
                <a:latin typeface="Calibri"/>
                <a:ea typeface="Calibri"/>
                <a:cs typeface="Calibri"/>
                <a:sym typeface="Calibri"/>
              </a:rPr>
              <a:t>[Ax1] Constructing surveillance is a challenging task. While constructing surveillance, there are a few things that need to be kept in mind. </a:t>
            </a:r>
            <a:endParaRPr b="0"/>
          </a:p>
          <a:p>
            <a:pPr indent="0" lvl="0" marL="0" rtl="0" algn="l">
              <a:spcBef>
                <a:spcPts val="360"/>
              </a:spcBef>
              <a:spcAft>
                <a:spcPts val="0"/>
              </a:spcAft>
              <a:buNone/>
            </a:pPr>
            <a:r>
              <a:rPr b="0" i="0" lang="en-IN" sz="1200" u="none" strike="noStrike">
                <a:solidFill>
                  <a:schemeClr val="dk1"/>
                </a:solidFill>
                <a:latin typeface="Calibri"/>
                <a:ea typeface="Calibri"/>
                <a:cs typeface="Calibri"/>
                <a:sym typeface="Calibri"/>
              </a:rPr>
              <a:t>[IAX] </a:t>
            </a:r>
            <a:r>
              <a:rPr b="0" i="1" lang="en-IN" sz="1200" u="none" strike="noStrike">
                <a:solidFill>
                  <a:schemeClr val="dk1"/>
                </a:solidFill>
                <a:latin typeface="Calibri"/>
                <a:ea typeface="Calibri"/>
                <a:cs typeface="Calibri"/>
                <a:sym typeface="Calibri"/>
              </a:rPr>
              <a:t>Click each button to know more.</a:t>
            </a:r>
            <a:endParaRPr b="0" i="1"/>
          </a:p>
          <a:p>
            <a:pPr indent="0" lvl="0" marL="0" rtl="0" algn="l">
              <a:spcBef>
                <a:spcPts val="360"/>
              </a:spcBef>
              <a:spcAft>
                <a:spcPts val="0"/>
              </a:spcAft>
              <a:buNone/>
            </a:pPr>
            <a:r>
              <a:t/>
            </a:r>
            <a:endParaRPr/>
          </a:p>
          <a:p>
            <a:pPr indent="0" lvl="0" marL="0" rtl="0" algn="l">
              <a:spcBef>
                <a:spcPts val="360"/>
              </a:spcBef>
              <a:spcAft>
                <a:spcPts val="0"/>
              </a:spcAft>
              <a:buNone/>
            </a:pPr>
            <a:br>
              <a:rPr b="0" lang="en-IN"/>
            </a:br>
            <a:br>
              <a:rPr lang="en-IN"/>
            </a:br>
            <a:br>
              <a:rPr b="0" lang="en-IN"/>
            </a:br>
            <a:endParaRPr b="0"/>
          </a:p>
        </p:txBody>
      </p:sp>
      <p:sp>
        <p:nvSpPr>
          <p:cNvPr id="538" name="Google Shape;538;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a:p>
        </p:txBody>
      </p:sp>
      <p:sp>
        <p:nvSpPr>
          <p:cNvPr id="566" name="Google Shape;566;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07" name="Google Shape;60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54" name="Google Shape;654;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a:p>
        </p:txBody>
      </p:sp>
      <p:sp>
        <p:nvSpPr>
          <p:cNvPr id="697" name="Google Shape;69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730" name="Google Shape;730;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lang="en-IN"/>
              <a:t>[Ax1] Here is an example of a report that shows Active vs. Passive Surveillance at Burmese Refugee Camps.</a:t>
            </a:r>
            <a:endParaRPr/>
          </a:p>
          <a:p>
            <a:pPr indent="0" lvl="0" marL="0" marR="0" rtl="0" algn="l">
              <a:lnSpc>
                <a:spcPct val="100000"/>
              </a:lnSpc>
              <a:spcBef>
                <a:spcPts val="360"/>
              </a:spcBef>
              <a:spcAft>
                <a:spcPts val="0"/>
              </a:spcAft>
              <a:buClr>
                <a:schemeClr val="dk1"/>
              </a:buClr>
              <a:buSzPts val="1200"/>
              <a:buFont typeface="Calibri"/>
              <a:buNone/>
            </a:pPr>
            <a:r>
              <a:rPr b="0" lang="en-IN"/>
              <a:t>[Ax2] The graph displays that active surveillance can catch more cases compared to passive surveillance. </a:t>
            </a:r>
            <a:endParaRPr/>
          </a:p>
          <a:p>
            <a:pPr indent="0" lvl="0" marL="0" marR="0" rtl="0" algn="l">
              <a:lnSpc>
                <a:spcPct val="100000"/>
              </a:lnSpc>
              <a:spcBef>
                <a:spcPts val="360"/>
              </a:spcBef>
              <a:spcAft>
                <a:spcPts val="0"/>
              </a:spcAft>
              <a:buClr>
                <a:schemeClr val="dk1"/>
              </a:buClr>
              <a:buSzPts val="1200"/>
              <a:buFont typeface="Calibri"/>
              <a:buNone/>
            </a:pPr>
            <a:r>
              <a:rPr b="0" lang="en-IN"/>
              <a:t>[Ax3] However, it has less sensitivity, which means that it catches false cases as well. </a:t>
            </a:r>
            <a:endParaRPr b="0"/>
          </a:p>
        </p:txBody>
      </p:sp>
      <p:sp>
        <p:nvSpPr>
          <p:cNvPr id="765" name="Google Shape;76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&lt;AX3&gt; </a:t>
            </a:r>
            <a:r>
              <a:rPr lang="en-IN" sz="1200">
                <a:solidFill>
                  <a:schemeClr val="dk1"/>
                </a:solidFill>
                <a:latin typeface="Calibri"/>
                <a:ea typeface="Calibri"/>
                <a:cs typeface="Calibri"/>
                <a:sym typeface="Calibri"/>
              </a:rPr>
              <a:t>The surveillance during major </a:t>
            </a:r>
            <a:r>
              <a:rPr lang="en-IN"/>
              <a:t>emergencies focuses on </a:t>
            </a:r>
            <a:r>
              <a:rPr lang="en-IN" sz="1200">
                <a:solidFill>
                  <a:schemeClr val="dk1"/>
                </a:solidFill>
                <a:latin typeface="Calibri"/>
                <a:ea typeface="Calibri"/>
                <a:cs typeface="Calibri"/>
                <a:sym typeface="Calibri"/>
              </a:rPr>
              <a:t>diseases or conditions with epidemic potential or with the highest risk of mortality.</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IN" sz="1200">
                <a:solidFill>
                  <a:schemeClr val="dk1"/>
                </a:solidFill>
                <a:latin typeface="Calibri"/>
                <a:ea typeface="Calibri"/>
                <a:cs typeface="Calibri"/>
                <a:sym typeface="Calibri"/>
              </a:rPr>
              <a:t>&lt;AX4&gt; Today we are going to learn about this, and more!</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09" name="Google Shape;10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[Ax1] After discussing about the challenges, let us know what surveillance has in store for us in the future?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780" name="Google Shape;780;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[Ax2] </a:t>
            </a:r>
            <a:r>
              <a:rPr b="0" i="0" lang="en-IN" sz="1200" u="none" strike="noStrike">
                <a:solidFill>
                  <a:schemeClr val="dk1"/>
                </a:solidFill>
                <a:latin typeface="Calibri"/>
                <a:ea typeface="Calibri"/>
                <a:cs typeface="Calibri"/>
                <a:sym typeface="Calibri"/>
              </a:rPr>
              <a:t>Surveillance can be improved by:</a:t>
            </a:r>
            <a:endParaRPr/>
          </a:p>
          <a:p>
            <a:pPr indent="-171450" lvl="0" marL="171450" rtl="0" algn="l">
              <a:spcBef>
                <a:spcPts val="360"/>
              </a:spcBef>
              <a:spcAft>
                <a:spcPts val="0"/>
              </a:spcAft>
              <a:buClr>
                <a:schemeClr val="dk1"/>
              </a:buClr>
              <a:buSzPts val="1200"/>
              <a:buFont typeface="Arial"/>
              <a:buChar char="•"/>
            </a:pPr>
            <a:r>
              <a:rPr b="0" i="0" lang="en-IN" sz="1200" u="none" strike="noStrike">
                <a:solidFill>
                  <a:schemeClr val="dk1"/>
                </a:solidFill>
                <a:latin typeface="Calibri"/>
                <a:ea typeface="Calibri"/>
                <a:cs typeface="Calibri"/>
                <a:sym typeface="Calibri"/>
              </a:rPr>
              <a:t>Employing common capacity technologies such as cell phone, short messaging service capacity or SMS, and geo-referencing data points;</a:t>
            </a:r>
            <a:endParaRPr/>
          </a:p>
          <a:p>
            <a:pPr indent="-171450" lvl="0" marL="171450" rtl="0" algn="l">
              <a:spcBef>
                <a:spcPts val="360"/>
              </a:spcBef>
              <a:spcAft>
                <a:spcPts val="0"/>
              </a:spcAft>
              <a:buClr>
                <a:schemeClr val="dk1"/>
              </a:buClr>
              <a:buSzPts val="1200"/>
              <a:buFont typeface="Arial"/>
              <a:buChar char="•"/>
            </a:pPr>
            <a:r>
              <a:rPr b="0" i="0" lang="en-IN" sz="1200" u="none" strike="noStrike">
                <a:solidFill>
                  <a:schemeClr val="dk1"/>
                </a:solidFill>
                <a:latin typeface="Calibri"/>
                <a:ea typeface="Calibri"/>
                <a:cs typeface="Calibri"/>
                <a:sym typeface="Calibri"/>
              </a:rPr>
              <a:t>Creating portals of entry for field data;</a:t>
            </a:r>
            <a:endParaRPr/>
          </a:p>
          <a:p>
            <a:pPr indent="-171450" lvl="0" marL="171450" rtl="0" algn="l">
              <a:spcBef>
                <a:spcPts val="360"/>
              </a:spcBef>
              <a:spcAft>
                <a:spcPts val="0"/>
              </a:spcAft>
              <a:buClr>
                <a:schemeClr val="dk1"/>
              </a:buClr>
              <a:buSzPts val="1200"/>
              <a:buFont typeface="Arial"/>
              <a:buChar char="•"/>
            </a:pPr>
            <a:r>
              <a:rPr b="0" i="0" lang="en-IN" sz="1200" u="none" strike="noStrike">
                <a:solidFill>
                  <a:schemeClr val="dk1"/>
                </a:solidFill>
                <a:latin typeface="Calibri"/>
                <a:ea typeface="Calibri"/>
                <a:cs typeface="Calibri"/>
                <a:sym typeface="Calibri"/>
              </a:rPr>
              <a:t>Building local community partnerships; and</a:t>
            </a:r>
            <a:endParaRPr/>
          </a:p>
          <a:p>
            <a:pPr indent="-171450" lvl="0" marL="171450" rtl="0" algn="l">
              <a:spcBef>
                <a:spcPts val="360"/>
              </a:spcBef>
              <a:spcAft>
                <a:spcPts val="0"/>
              </a:spcAft>
              <a:buClr>
                <a:schemeClr val="dk1"/>
              </a:buClr>
              <a:buSzPts val="1200"/>
              <a:buFont typeface="Arial"/>
              <a:buChar char="•"/>
            </a:pPr>
            <a:r>
              <a:rPr b="0" i="0" lang="en-IN" sz="1200" u="none" strike="noStrike">
                <a:solidFill>
                  <a:schemeClr val="dk1"/>
                </a:solidFill>
                <a:latin typeface="Calibri"/>
                <a:ea typeface="Calibri"/>
                <a:cs typeface="Calibri"/>
                <a:sym typeface="Calibri"/>
              </a:rPr>
              <a:t>Sharing the global data networks.</a:t>
            </a:r>
            <a:endParaRPr b="0" i="0"/>
          </a:p>
          <a:p>
            <a:pPr indent="0" lvl="0" marL="0" rtl="0" algn="l">
              <a:spcBef>
                <a:spcPts val="360"/>
              </a:spcBef>
              <a:spcAft>
                <a:spcPts val="0"/>
              </a:spcAft>
              <a:buNone/>
            </a:pPr>
            <a:br>
              <a:rPr lang="en-IN"/>
            </a:b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794" name="Google Shape;79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t>[AX1]</a:t>
            </a:r>
            <a:endParaRPr/>
          </a:p>
          <a:p>
            <a:pPr indent="0" lvl="0" marL="0" rtl="0" algn="l">
              <a:spcBef>
                <a:spcPts val="0"/>
              </a:spcBef>
              <a:spcAft>
                <a:spcPts val="0"/>
              </a:spcAft>
              <a:buClr>
                <a:srgbClr val="000000"/>
              </a:buClr>
              <a:buSzPts val="1200"/>
              <a:buFont typeface="Calibri"/>
              <a:buNone/>
            </a:pPr>
            <a:r>
              <a:rPr lang="en-IN"/>
              <a:t>Congratulations on making it this far! Here’s a question to check your understanding. </a:t>
            </a:r>
            <a:endParaRPr/>
          </a:p>
          <a:p>
            <a:pPr indent="0" lvl="0" marL="0" rtl="0" algn="l">
              <a:spcBef>
                <a:spcPts val="0"/>
              </a:spcBef>
              <a:spcAft>
                <a:spcPts val="0"/>
              </a:spcAft>
              <a:buClr>
                <a:srgbClr val="000000"/>
              </a:buClr>
              <a:buSzPts val="1200"/>
              <a:buFont typeface="Calibri"/>
              <a:buNone/>
            </a:pPr>
            <a:r>
              <a:t/>
            </a:r>
            <a:endParaRPr/>
          </a:p>
        </p:txBody>
      </p:sp>
      <p:sp>
        <p:nvSpPr>
          <p:cNvPr id="815" name="Google Shape;815;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t/>
            </a:r>
            <a:endParaRPr>
              <a:solidFill>
                <a:srgbClr val="FFFFFF"/>
              </a:solidFill>
            </a:endParaRPr>
          </a:p>
          <a:p>
            <a:pPr indent="0" lvl="0" marL="0" rtl="0" algn="l">
              <a:spcBef>
                <a:spcPts val="0"/>
              </a:spcBef>
              <a:spcAft>
                <a:spcPts val="0"/>
              </a:spcAft>
              <a:buClr>
                <a:srgbClr val="000000"/>
              </a:buClr>
              <a:buSzPts val="1200"/>
              <a:buFont typeface="Calibri"/>
              <a:buNone/>
            </a:pPr>
            <a:r>
              <a:t/>
            </a:r>
            <a:endParaRPr/>
          </a:p>
        </p:txBody>
      </p:sp>
      <p:sp>
        <p:nvSpPr>
          <p:cNvPr id="831" name="Google Shape;831;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t/>
            </a:r>
            <a:endParaRPr>
              <a:solidFill>
                <a:srgbClr val="FFFFFF"/>
              </a:solidFill>
            </a:endParaRPr>
          </a:p>
          <a:p>
            <a:pPr indent="0" lvl="0" marL="0" rtl="0" algn="l">
              <a:spcBef>
                <a:spcPts val="0"/>
              </a:spcBef>
              <a:spcAft>
                <a:spcPts val="0"/>
              </a:spcAft>
              <a:buClr>
                <a:srgbClr val="000000"/>
              </a:buClr>
              <a:buSzPts val="1200"/>
              <a:buFont typeface="Calibri"/>
              <a:buNone/>
            </a:pPr>
            <a:r>
              <a:t/>
            </a:r>
            <a:endParaRPr/>
          </a:p>
        </p:txBody>
      </p:sp>
      <p:sp>
        <p:nvSpPr>
          <p:cNvPr id="859" name="Google Shape;859;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t>[AX1]</a:t>
            </a:r>
            <a:endParaRPr/>
          </a:p>
          <a:p>
            <a:pPr indent="0" lvl="0" marL="0" rtl="0" algn="l">
              <a:spcBef>
                <a:spcPts val="0"/>
              </a:spcBef>
              <a:spcAft>
                <a:spcPts val="0"/>
              </a:spcAft>
              <a:buClr>
                <a:srgbClr val="000000"/>
              </a:buClr>
              <a:buSzPts val="1200"/>
              <a:buFont typeface="Calibri"/>
              <a:buNone/>
            </a:pPr>
            <a:r>
              <a:rPr lang="en-IN"/>
              <a:t>Here’s another question for you.</a:t>
            </a:r>
            <a:endParaRPr/>
          </a:p>
          <a:p>
            <a:pPr indent="0" lvl="0" marL="0" rtl="0" algn="l">
              <a:spcBef>
                <a:spcPts val="0"/>
              </a:spcBef>
              <a:spcAft>
                <a:spcPts val="0"/>
              </a:spcAft>
              <a:buClr>
                <a:srgbClr val="000000"/>
              </a:buClr>
              <a:buSzPts val="1200"/>
              <a:buFont typeface="Calibri"/>
              <a:buNone/>
            </a:pPr>
            <a:r>
              <a:t/>
            </a:r>
            <a:endParaRPr/>
          </a:p>
        </p:txBody>
      </p:sp>
      <p:sp>
        <p:nvSpPr>
          <p:cNvPr id="889" name="Google Shape;889;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t/>
            </a:r>
            <a:endParaRPr>
              <a:solidFill>
                <a:srgbClr val="FFFFFF"/>
              </a:solidFill>
            </a:endParaRPr>
          </a:p>
          <a:p>
            <a:pPr indent="0" lvl="0" marL="0" rtl="0" algn="l">
              <a:spcBef>
                <a:spcPts val="0"/>
              </a:spcBef>
              <a:spcAft>
                <a:spcPts val="0"/>
              </a:spcAft>
              <a:buClr>
                <a:srgbClr val="000000"/>
              </a:buClr>
              <a:buSzPts val="1200"/>
              <a:buFont typeface="Calibri"/>
              <a:buNone/>
            </a:pPr>
            <a:r>
              <a:t/>
            </a:r>
            <a:endParaRPr/>
          </a:p>
        </p:txBody>
      </p:sp>
      <p:sp>
        <p:nvSpPr>
          <p:cNvPr id="905" name="Google Shape;905;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t/>
            </a:r>
            <a:endParaRPr>
              <a:solidFill>
                <a:srgbClr val="FFFFFF"/>
              </a:solidFill>
            </a:endParaRPr>
          </a:p>
          <a:p>
            <a:pPr indent="0" lvl="0" marL="0" rtl="0" algn="l">
              <a:spcBef>
                <a:spcPts val="0"/>
              </a:spcBef>
              <a:spcAft>
                <a:spcPts val="0"/>
              </a:spcAft>
              <a:buClr>
                <a:srgbClr val="000000"/>
              </a:buClr>
              <a:buSzPts val="1200"/>
              <a:buFont typeface="Calibri"/>
              <a:buNone/>
            </a:pPr>
            <a:r>
              <a:t/>
            </a:r>
            <a:endParaRPr/>
          </a:p>
        </p:txBody>
      </p:sp>
      <p:sp>
        <p:nvSpPr>
          <p:cNvPr id="933" name="Google Shape;933;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t>[AX1]</a:t>
            </a:r>
            <a:endParaRPr/>
          </a:p>
          <a:p>
            <a:pPr indent="0" lvl="0" marL="0" rtl="0" algn="l">
              <a:spcBef>
                <a:spcPts val="0"/>
              </a:spcBef>
              <a:spcAft>
                <a:spcPts val="0"/>
              </a:spcAft>
              <a:buClr>
                <a:srgbClr val="000000"/>
              </a:buClr>
              <a:buSzPts val="1200"/>
              <a:buFont typeface="Calibri"/>
              <a:buNone/>
            </a:pPr>
            <a:r>
              <a:rPr lang="en-IN"/>
              <a:t>Here is one more question to check your understanding. </a:t>
            </a:r>
            <a:endParaRPr/>
          </a:p>
          <a:p>
            <a:pPr indent="0" lvl="0" marL="0" rtl="0" algn="l">
              <a:spcBef>
                <a:spcPts val="0"/>
              </a:spcBef>
              <a:spcAft>
                <a:spcPts val="0"/>
              </a:spcAft>
              <a:buClr>
                <a:srgbClr val="000000"/>
              </a:buClr>
              <a:buSzPts val="1200"/>
              <a:buFont typeface="Calibri"/>
              <a:buNone/>
            </a:pPr>
            <a:r>
              <a:t/>
            </a:r>
            <a:endParaRPr/>
          </a:p>
        </p:txBody>
      </p:sp>
      <p:sp>
        <p:nvSpPr>
          <p:cNvPr id="963" name="Google Shape;96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t/>
            </a:r>
            <a:endParaRPr>
              <a:solidFill>
                <a:srgbClr val="FFFFFF"/>
              </a:solidFill>
            </a:endParaRPr>
          </a:p>
          <a:p>
            <a:pPr indent="0" lvl="0" marL="0" rtl="0" algn="l">
              <a:spcBef>
                <a:spcPts val="0"/>
              </a:spcBef>
              <a:spcAft>
                <a:spcPts val="0"/>
              </a:spcAft>
              <a:buClr>
                <a:srgbClr val="000000"/>
              </a:buClr>
              <a:buSzPts val="1200"/>
              <a:buFont typeface="Calibri"/>
              <a:buNone/>
            </a:pPr>
            <a:r>
              <a:t/>
            </a:r>
            <a:endParaRPr/>
          </a:p>
        </p:txBody>
      </p:sp>
      <p:sp>
        <p:nvSpPr>
          <p:cNvPr id="979" name="Google Shape;979;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lang="en-IN" sz="1400"/>
              <a:t>&lt;AX1&gt; Welcome to the session, “Setting Up and Strengthening Disease Surveillance Systems During Emergencies.”</a:t>
            </a:r>
            <a:endParaRPr b="0" sz="1400"/>
          </a:p>
          <a:p>
            <a:pPr indent="0" lvl="0" marL="0" rtl="0" algn="l">
              <a:spcBef>
                <a:spcPts val="0"/>
              </a:spcBef>
              <a:spcAft>
                <a:spcPts val="0"/>
              </a:spcAft>
              <a:buClr>
                <a:srgbClr val="000000"/>
              </a:buClr>
              <a:buSzPts val="1200"/>
              <a:buFont typeface="Calibri"/>
              <a:buNone/>
            </a:pPr>
            <a:r>
              <a:t/>
            </a:r>
            <a:endParaRPr b="0">
              <a:solidFill>
                <a:srgbClr val="000000"/>
              </a:solidFill>
            </a:endParaRPr>
          </a:p>
        </p:txBody>
      </p:sp>
      <p:sp>
        <p:nvSpPr>
          <p:cNvPr id="119" name="Google Shape;11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t/>
            </a:r>
            <a:endParaRPr>
              <a:solidFill>
                <a:srgbClr val="FFFFFF"/>
              </a:solidFill>
            </a:endParaRPr>
          </a:p>
          <a:p>
            <a:pPr indent="0" lvl="0" marL="0" rtl="0" algn="l">
              <a:spcBef>
                <a:spcPts val="0"/>
              </a:spcBef>
              <a:spcAft>
                <a:spcPts val="0"/>
              </a:spcAft>
              <a:buClr>
                <a:srgbClr val="000000"/>
              </a:buClr>
              <a:buSzPts val="1200"/>
              <a:buFont typeface="Calibri"/>
              <a:buNone/>
            </a:pPr>
            <a:r>
              <a:t/>
            </a:r>
            <a:endParaRPr/>
          </a:p>
        </p:txBody>
      </p:sp>
      <p:sp>
        <p:nvSpPr>
          <p:cNvPr id="1007" name="Google Shape;1007;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solidFill>
                  <a:srgbClr val="000000"/>
                </a:solidFill>
              </a:rPr>
              <a:t>[AX1] That brings us to the end of the </a:t>
            </a:r>
            <a:r>
              <a:rPr b="0" lang="en-IN" sz="1200"/>
              <a:t>Setting Up and Strengthening Disease Surveillance Systems During Emergencies session. </a:t>
            </a:r>
            <a:r>
              <a:rPr lang="en-IN">
                <a:solidFill>
                  <a:srgbClr val="000000"/>
                </a:solidFill>
              </a:rPr>
              <a:t>Let us summarize all that you have learned.</a:t>
            </a:r>
            <a:endParaRPr/>
          </a:p>
          <a:p>
            <a:pPr indent="0" lvl="0" marL="0" rtl="0" algn="l">
              <a:spcBef>
                <a:spcPts val="0"/>
              </a:spcBef>
              <a:spcAft>
                <a:spcPts val="0"/>
              </a:spcAft>
              <a:buClr>
                <a:srgbClr val="000000"/>
              </a:buClr>
              <a:buSzPts val="1200"/>
              <a:buFont typeface="Calibri"/>
              <a:buNone/>
            </a:pPr>
            <a:r>
              <a:rPr lang="en-IN">
                <a:solidFill>
                  <a:srgbClr val="000000"/>
                </a:solidFill>
              </a:rPr>
              <a:t>[Ax2] </a:t>
            </a:r>
            <a:r>
              <a:rPr lang="en-IN" sz="1200">
                <a:solidFill>
                  <a:srgbClr val="000000"/>
                </a:solidFill>
              </a:rPr>
              <a:t>The ongoing systematic collection, analysis, and interpretation of data along with the dissemination of information to plan implement and evaluate public health interventions is known as Surveillance.</a:t>
            </a:r>
            <a:endParaRPr/>
          </a:p>
          <a:p>
            <a:pPr indent="0" lvl="0" marL="0" rtl="0" algn="l">
              <a:spcBef>
                <a:spcPts val="360"/>
              </a:spcBef>
              <a:spcAft>
                <a:spcPts val="0"/>
              </a:spcAft>
              <a:buNone/>
            </a:pPr>
            <a:r>
              <a:t/>
            </a:r>
            <a:endParaRPr sz="1200">
              <a:solidFill>
                <a:srgbClr val="000000"/>
              </a:solidFill>
            </a:endParaRPr>
          </a:p>
          <a:p>
            <a:pPr indent="-171450" lvl="0" marL="171450" rtl="0" algn="l">
              <a:spcBef>
                <a:spcPts val="360"/>
              </a:spcBef>
              <a:spcAft>
                <a:spcPts val="0"/>
              </a:spcAft>
              <a:buClr>
                <a:srgbClr val="000000"/>
              </a:buClr>
              <a:buSzPts val="1200"/>
              <a:buFont typeface="Arial"/>
              <a:buChar char="•"/>
            </a:pPr>
            <a:r>
              <a:rPr lang="en-IN" sz="1200">
                <a:solidFill>
                  <a:srgbClr val="000000"/>
                </a:solidFill>
              </a:rPr>
              <a:t>The limitations of surveillance are listed below:</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Surveillance cannot capture every morbidity event. </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Not all cases have access.</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Surveillance cannot provide true incidence or prevalence of event in the community.</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Surveillance cannot explain root causes for an event.</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Surveillance cannot explain the reasons for improvement and replacing M&amp;E.</a:t>
            </a:r>
            <a:endParaRPr/>
          </a:p>
          <a:p>
            <a:pPr indent="0" lvl="0" marL="0" rtl="0" algn="l">
              <a:spcBef>
                <a:spcPts val="360"/>
              </a:spcBef>
              <a:spcAft>
                <a:spcPts val="0"/>
              </a:spcAft>
              <a:buNone/>
            </a:pPr>
            <a:r>
              <a:t/>
            </a:r>
            <a:endParaRPr sz="1200">
              <a:solidFill>
                <a:srgbClr val="000000"/>
              </a:solidFill>
            </a:endParaRPr>
          </a:p>
          <a:p>
            <a:pPr indent="-171450" lvl="0" marL="171450" rtl="0" algn="l">
              <a:spcBef>
                <a:spcPts val="360"/>
              </a:spcBef>
              <a:spcAft>
                <a:spcPts val="0"/>
              </a:spcAft>
              <a:buClr>
                <a:srgbClr val="000000"/>
              </a:buClr>
              <a:buSzPts val="1200"/>
              <a:buFont typeface="Arial"/>
              <a:buChar char="•"/>
            </a:pPr>
            <a:r>
              <a:rPr lang="en-IN" sz="1200">
                <a:solidFill>
                  <a:srgbClr val="000000"/>
                </a:solidFill>
              </a:rPr>
              <a:t>Characteristics of effective surveillance include:</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Establishing other public health activities at the same time in the phase of emergency response</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Engaging with a wide range of stakeholders</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Being simple and clear for workers as well as utilizers</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Defining thresholds for the target diseases</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Functioning in the recovery phase of a disaster</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Integrating surveillance in the routine health information system</a:t>
            </a:r>
            <a:endParaRPr/>
          </a:p>
          <a:p>
            <a:pPr indent="0" lvl="1" marL="457200" rtl="0" algn="l">
              <a:spcBef>
                <a:spcPts val="360"/>
              </a:spcBef>
              <a:spcAft>
                <a:spcPts val="0"/>
              </a:spcAft>
              <a:buNone/>
            </a:pPr>
            <a:r>
              <a:t/>
            </a:r>
            <a:endParaRPr sz="1200">
              <a:solidFill>
                <a:srgbClr val="000000"/>
              </a:solidFill>
            </a:endParaRPr>
          </a:p>
          <a:p>
            <a:pPr indent="-171450" lvl="0" marL="171450" rtl="0" algn="l">
              <a:spcBef>
                <a:spcPts val="360"/>
              </a:spcBef>
              <a:spcAft>
                <a:spcPts val="0"/>
              </a:spcAft>
              <a:buClr>
                <a:srgbClr val="000000"/>
              </a:buClr>
              <a:buSzPts val="1200"/>
              <a:buFont typeface="Arial"/>
              <a:buChar char="•"/>
            </a:pPr>
            <a:r>
              <a:rPr lang="en-IN" sz="1200">
                <a:solidFill>
                  <a:srgbClr val="000000"/>
                </a:solidFill>
              </a:rPr>
              <a:t>CD surveillance used during emergencies should be designed to answer the following questions:</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What do you want to know?</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How often do you want to know?</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Whom do you want to know about? </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Where it should be done?</a:t>
            </a:r>
            <a:endParaRPr/>
          </a:p>
          <a:p>
            <a:pPr indent="-171450" lvl="1" marL="628650" rtl="0" algn="l">
              <a:spcBef>
                <a:spcPts val="360"/>
              </a:spcBef>
              <a:spcAft>
                <a:spcPts val="0"/>
              </a:spcAft>
              <a:buClr>
                <a:srgbClr val="000000"/>
              </a:buClr>
              <a:buSzPts val="1200"/>
              <a:buFont typeface="Noto Sans Symbols"/>
              <a:buChar char="▪"/>
            </a:pPr>
            <a:r>
              <a:rPr lang="en-IN" sz="1200">
                <a:solidFill>
                  <a:srgbClr val="000000"/>
                </a:solidFill>
              </a:rPr>
              <a:t>How should it be done?</a:t>
            </a:r>
            <a:endParaRPr/>
          </a:p>
          <a:p>
            <a:pPr indent="0" lvl="0" marL="0" rtl="0" algn="l">
              <a:spcBef>
                <a:spcPts val="360"/>
              </a:spcBef>
              <a:spcAft>
                <a:spcPts val="0"/>
              </a:spcAft>
              <a:buNone/>
            </a:pPr>
            <a:r>
              <a:t/>
            </a:r>
            <a:endParaRPr sz="1200">
              <a:solidFill>
                <a:srgbClr val="000000"/>
              </a:solidFill>
            </a:endParaRPr>
          </a:p>
          <a:p>
            <a:pPr indent="-171450" lvl="0" marL="171450" rtl="0" algn="l">
              <a:spcBef>
                <a:spcPts val="360"/>
              </a:spcBef>
              <a:spcAft>
                <a:spcPts val="0"/>
              </a:spcAft>
              <a:buClr>
                <a:srgbClr val="000000"/>
              </a:buClr>
              <a:buSzPts val="1200"/>
              <a:buFont typeface="Arial"/>
              <a:buChar char="•"/>
            </a:pPr>
            <a:r>
              <a:rPr lang="en-IN" sz="1200">
                <a:solidFill>
                  <a:srgbClr val="000000"/>
                </a:solidFill>
              </a:rPr>
              <a:t>Surveillance requires time, place, and person.</a:t>
            </a:r>
            <a:endParaRPr/>
          </a:p>
          <a:p>
            <a:pPr indent="-171450" lvl="0" marL="171450" rtl="0" algn="l">
              <a:spcBef>
                <a:spcPts val="360"/>
              </a:spcBef>
              <a:spcAft>
                <a:spcPts val="0"/>
              </a:spcAft>
              <a:buClr>
                <a:srgbClr val="000000"/>
              </a:buClr>
              <a:buSzPts val="1200"/>
              <a:buFont typeface="Arial"/>
              <a:buChar char="•"/>
            </a:pPr>
            <a:r>
              <a:rPr lang="en-IN" sz="1200">
                <a:solidFill>
                  <a:srgbClr val="000000"/>
                </a:solidFill>
              </a:rPr>
              <a:t>While constructing surveillance, it is important to keep a tab on the baseline data available on population, endemic diseases, potential vectors for air, water, and vector-borne diseases. Lastly, it’s important to assess the current capacity of the current healthcare systems and health programs. </a:t>
            </a:r>
            <a:endParaRPr/>
          </a:p>
          <a:p>
            <a:pPr indent="0" lvl="0" marL="0" rtl="0" algn="l">
              <a:spcBef>
                <a:spcPts val="360"/>
              </a:spcBef>
              <a:spcAft>
                <a:spcPts val="0"/>
              </a:spcAft>
              <a:buNone/>
            </a:pPr>
            <a:r>
              <a:t/>
            </a:r>
            <a:endParaRPr sz="1200"/>
          </a:p>
          <a:p>
            <a:pPr indent="0" lvl="0" marL="0" rtl="0" algn="l">
              <a:spcBef>
                <a:spcPts val="0"/>
              </a:spcBef>
              <a:spcAft>
                <a:spcPts val="0"/>
              </a:spcAft>
              <a:buClr>
                <a:srgbClr val="000000"/>
              </a:buClr>
              <a:buSzPts val="1200"/>
              <a:buFont typeface="Calibri"/>
              <a:buNone/>
            </a:pPr>
            <a:r>
              <a:t/>
            </a:r>
            <a:endParaRPr>
              <a:solidFill>
                <a:srgbClr val="000000"/>
              </a:solidFill>
            </a:endParaRPr>
          </a:p>
        </p:txBody>
      </p:sp>
      <p:sp>
        <p:nvSpPr>
          <p:cNvPr id="1037" name="Google Shape;1037;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t>[AX1]</a:t>
            </a:r>
            <a:endParaRPr/>
          </a:p>
          <a:p>
            <a:pPr indent="0" lvl="0" marL="0" marR="0" rtl="0" algn="l">
              <a:lnSpc>
                <a:spcPct val="100000"/>
              </a:lnSpc>
              <a:spcBef>
                <a:spcPts val="0"/>
              </a:spcBef>
              <a:spcAft>
                <a:spcPts val="0"/>
              </a:spcAft>
              <a:buClr>
                <a:srgbClr val="000000"/>
              </a:buClr>
              <a:buSzPts val="1200"/>
              <a:buFont typeface="Calibri"/>
              <a:buNone/>
            </a:pPr>
            <a:r>
              <a:rPr lang="en-IN">
                <a:solidFill>
                  <a:srgbClr val="000000"/>
                </a:solidFill>
              </a:rPr>
              <a:t>Congratulations, you have successfully completed the </a:t>
            </a:r>
            <a:r>
              <a:rPr b="0" lang="en-IN" sz="1200"/>
              <a:t>Setting Up and Strengthening Disease Surveillance Systems During Emergencies session</a:t>
            </a:r>
            <a:r>
              <a:rPr b="0" lang="en-IN">
                <a:solidFill>
                  <a:srgbClr val="000000"/>
                </a:solidFill>
              </a:rPr>
              <a:t>.</a:t>
            </a:r>
            <a:endParaRPr/>
          </a:p>
          <a:p>
            <a:pPr indent="0" lvl="0" marL="0" marR="0" rtl="0" algn="l">
              <a:lnSpc>
                <a:spcPct val="100000"/>
              </a:lnSpc>
              <a:spcBef>
                <a:spcPts val="0"/>
              </a:spcBef>
              <a:spcAft>
                <a:spcPts val="0"/>
              </a:spcAft>
              <a:buClr>
                <a:srgbClr val="000000"/>
              </a:buClr>
              <a:buSzPts val="1200"/>
              <a:buFont typeface="Calibri"/>
              <a:buNone/>
            </a:pPr>
            <a:r>
              <a:t/>
            </a:r>
            <a:endParaRPr b="0">
              <a:solidFill>
                <a:srgbClr val="000000"/>
              </a:solidFill>
            </a:endParaRPr>
          </a:p>
          <a:p>
            <a:pPr indent="0" lvl="0" marL="0" rtl="0" algn="l">
              <a:spcBef>
                <a:spcPts val="0"/>
              </a:spcBef>
              <a:spcAft>
                <a:spcPts val="0"/>
              </a:spcAft>
              <a:buClr>
                <a:srgbClr val="000000"/>
              </a:buClr>
              <a:buSzPts val="1200"/>
              <a:buFont typeface="Calibri"/>
              <a:buNone/>
            </a:pPr>
            <a:r>
              <a:rPr lang="en-IN"/>
              <a:t>[IAX]</a:t>
            </a:r>
            <a:endParaRPr>
              <a:solidFill>
                <a:srgbClr val="FFFFFF"/>
              </a:solidFill>
            </a:endParaRPr>
          </a:p>
          <a:p>
            <a:pPr indent="0" lvl="0" marL="0" rtl="0" algn="l">
              <a:spcBef>
                <a:spcPts val="0"/>
              </a:spcBef>
              <a:spcAft>
                <a:spcPts val="0"/>
              </a:spcAft>
              <a:buNone/>
            </a:pPr>
            <a:r>
              <a:rPr i="1" lang="en-IN">
                <a:latin typeface="Arial"/>
                <a:ea typeface="Arial"/>
                <a:cs typeface="Arial"/>
                <a:sym typeface="Arial"/>
              </a:rPr>
              <a:t>Click the Exit Session button to close the window or the Restart Session button to take the session again.</a:t>
            </a:r>
            <a:endParaRPr>
              <a:solidFill>
                <a:srgbClr val="000000"/>
              </a:solidFill>
            </a:endParaRPr>
          </a:p>
        </p:txBody>
      </p:sp>
      <p:sp>
        <p:nvSpPr>
          <p:cNvPr id="1052" name="Google Shape;1052;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sz="1400">
                <a:solidFill>
                  <a:srgbClr val="000000"/>
                </a:solidFill>
              </a:rPr>
              <a:t>&lt;AX1&gt; </a:t>
            </a:r>
            <a:r>
              <a:rPr lang="en-IN" sz="1400">
                <a:solidFill>
                  <a:srgbClr val="366092"/>
                </a:solidFill>
              </a:rPr>
              <a:t>When you have completed this session, you will be able to:</a:t>
            </a:r>
            <a:endParaRPr/>
          </a:p>
          <a:p>
            <a:pPr indent="-171450" lvl="0" marL="171450" rtl="0" algn="l">
              <a:spcBef>
                <a:spcPts val="360"/>
              </a:spcBef>
              <a:spcAft>
                <a:spcPts val="0"/>
              </a:spcAft>
              <a:buClr>
                <a:schemeClr val="dk1"/>
              </a:buClr>
              <a:buSzPts val="1200"/>
              <a:buFont typeface="Arial"/>
              <a:buChar char="•"/>
            </a:pPr>
            <a:r>
              <a:rPr b="0" i="0" lang="en-IN" sz="1200" u="none" strike="noStrike">
                <a:solidFill>
                  <a:schemeClr val="dk1"/>
                </a:solidFill>
                <a:latin typeface="Calibri"/>
                <a:ea typeface="Calibri"/>
                <a:cs typeface="Calibri"/>
                <a:sym typeface="Calibri"/>
              </a:rPr>
              <a:t>Define specific characteristics of the disease surveillance system during emergencies; </a:t>
            </a:r>
            <a:endParaRPr/>
          </a:p>
          <a:p>
            <a:pPr indent="-171450" lvl="0" marL="171450" marR="0" rtl="0" algn="l">
              <a:lnSpc>
                <a:spcPct val="100000"/>
              </a:lnSpc>
              <a:spcBef>
                <a:spcPts val="360"/>
              </a:spcBef>
              <a:spcAft>
                <a:spcPts val="0"/>
              </a:spcAft>
              <a:buClr>
                <a:schemeClr val="dk1"/>
              </a:buClr>
              <a:buSzPts val="1200"/>
              <a:buFont typeface="Arial"/>
              <a:buChar char="•"/>
            </a:pPr>
            <a:r>
              <a:rPr lang="en-IN"/>
              <a:t>List the various challenges during surveillance; </a:t>
            </a:r>
            <a:r>
              <a:rPr b="0" i="0" lang="en-IN" sz="1200" u="none" strike="noStrike">
                <a:solidFill>
                  <a:schemeClr val="dk1"/>
                </a:solidFill>
                <a:latin typeface="Calibri"/>
                <a:ea typeface="Calibri"/>
                <a:cs typeface="Calibri"/>
                <a:sym typeface="Calibri"/>
              </a:rPr>
              <a:t>and</a:t>
            </a:r>
            <a:endParaRPr/>
          </a:p>
          <a:p>
            <a:pPr indent="-171450" lvl="0" marL="171450" rtl="0" algn="l">
              <a:spcBef>
                <a:spcPts val="360"/>
              </a:spcBef>
              <a:spcAft>
                <a:spcPts val="0"/>
              </a:spcAft>
              <a:buClr>
                <a:schemeClr val="dk1"/>
              </a:buClr>
              <a:buSzPts val="1200"/>
              <a:buFont typeface="Arial"/>
              <a:buChar char="•"/>
            </a:pPr>
            <a:r>
              <a:rPr b="0" i="0" lang="en-IN" sz="1200" u="none" strike="noStrike">
                <a:solidFill>
                  <a:schemeClr val="dk1"/>
                </a:solidFill>
                <a:latin typeface="Calibri"/>
                <a:ea typeface="Calibri"/>
                <a:cs typeface="Calibri"/>
                <a:sym typeface="Calibri"/>
              </a:rPr>
              <a:t>Explain the structuring of new and strengthening existing surveillance system to function during emergencies.</a:t>
            </a:r>
            <a:endParaRPr/>
          </a:p>
          <a:p>
            <a:pPr indent="0" lvl="0" marL="0" rtl="0" algn="l">
              <a:spcBef>
                <a:spcPts val="420"/>
              </a:spcBef>
              <a:spcAft>
                <a:spcPts val="0"/>
              </a:spcAft>
              <a:buNone/>
            </a:pPr>
            <a:br>
              <a:rPr b="0" lang="en-IN" sz="1400"/>
            </a:br>
            <a:br>
              <a:rPr b="0" lang="en-IN" sz="1400"/>
            </a:br>
            <a:endParaRPr sz="1400">
              <a:solidFill>
                <a:srgbClr val="366092"/>
              </a:solidFill>
            </a:endParaRPr>
          </a:p>
        </p:txBody>
      </p:sp>
      <p:sp>
        <p:nvSpPr>
          <p:cNvPr id="131" name="Google Shape;13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200"/>
              <a:buFont typeface="Calibri"/>
              <a:buNone/>
            </a:pPr>
            <a:r>
              <a:rPr lang="en-IN"/>
              <a:t>[AX1] When you hear the word surveillance, the first thing that comes to mind is keeping an eye. </a:t>
            </a:r>
            <a:endParaRPr/>
          </a:p>
          <a:p>
            <a:pPr indent="0" lvl="0" marL="0" marR="0" rtl="0" algn="just">
              <a:lnSpc>
                <a:spcPct val="100000"/>
              </a:lnSpc>
              <a:spcBef>
                <a:spcPts val="0"/>
              </a:spcBef>
              <a:spcAft>
                <a:spcPts val="0"/>
              </a:spcAft>
              <a:buClr>
                <a:srgbClr val="000000"/>
              </a:buClr>
              <a:buSzPts val="1200"/>
              <a:buFont typeface="Calibri"/>
              <a:buNone/>
            </a:pPr>
            <a:r>
              <a:rPr lang="en-IN"/>
              <a:t>[Ax2] Surveillance during an emergency can be termed as </a:t>
            </a:r>
            <a:r>
              <a:rPr b="0" i="0" lang="en-IN" sz="1200" u="none" strike="noStrike">
                <a:solidFill>
                  <a:schemeClr val="dk1"/>
                </a:solidFill>
                <a:latin typeface="Calibri"/>
                <a:ea typeface="Calibri"/>
                <a:cs typeface="Calibri"/>
                <a:sym typeface="Calibri"/>
              </a:rPr>
              <a:t>the ongoing systematic collection, analysis, and interpretation of data followed by dissemination of the information which is used to plan, implement, and evaluate public health interventions.</a:t>
            </a:r>
            <a:endParaRPr b="1" i="1" sz="1200" u="none" strike="noStrike">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200"/>
              <a:buFont typeface="Calibri"/>
              <a:buNone/>
            </a:pPr>
            <a:r>
              <a:t/>
            </a:r>
            <a:endParaRPr/>
          </a:p>
          <a:p>
            <a:pPr indent="0" lvl="0" marL="0" rtl="0" algn="just">
              <a:spcBef>
                <a:spcPts val="0"/>
              </a:spcBef>
              <a:spcAft>
                <a:spcPts val="0"/>
              </a:spcAft>
              <a:buClr>
                <a:srgbClr val="000000"/>
              </a:buClr>
              <a:buSzPts val="1200"/>
              <a:buFont typeface="Calibri"/>
              <a:buNone/>
            </a:pPr>
            <a:r>
              <a:t/>
            </a:r>
            <a:endParaRPr/>
          </a:p>
        </p:txBody>
      </p:sp>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00000"/>
              </a:buClr>
              <a:buSzPts val="1200"/>
              <a:buFont typeface="Calibri"/>
              <a:buNone/>
            </a:pPr>
            <a:r>
              <a:rPr lang="en-IN">
                <a:latin typeface="Arial"/>
                <a:ea typeface="Arial"/>
                <a:cs typeface="Arial"/>
                <a:sym typeface="Arial"/>
              </a:rPr>
              <a:t>[AX1] After learning about the definition, let us know about surveillance in detail. </a:t>
            </a:r>
            <a:endParaRPr/>
          </a:p>
          <a:p>
            <a:pPr indent="0" lvl="0" marL="0" rtl="0" algn="just">
              <a:spcBef>
                <a:spcPts val="0"/>
              </a:spcBef>
              <a:spcAft>
                <a:spcPts val="0"/>
              </a:spcAft>
              <a:buClr>
                <a:srgbClr val="000000"/>
              </a:buClr>
              <a:buSzPts val="1200"/>
              <a:buFont typeface="Calibri"/>
              <a:buNone/>
            </a:pPr>
            <a:r>
              <a:rPr lang="en-IN">
                <a:latin typeface="Arial"/>
                <a:ea typeface="Arial"/>
                <a:cs typeface="Arial"/>
                <a:sym typeface="Arial"/>
              </a:rPr>
              <a:t>[Ax2] Surveillance is a network of health services delivery actors.</a:t>
            </a:r>
            <a:endParaRPr/>
          </a:p>
          <a:p>
            <a:pPr indent="0" lvl="0" marL="0" rtl="0" algn="just">
              <a:spcBef>
                <a:spcPts val="0"/>
              </a:spcBef>
              <a:spcAft>
                <a:spcPts val="0"/>
              </a:spcAft>
              <a:buClr>
                <a:srgbClr val="000000"/>
              </a:buClr>
              <a:buSzPts val="1200"/>
              <a:buFont typeface="Arial"/>
              <a:buNone/>
            </a:pPr>
            <a:r>
              <a:rPr lang="en-IN">
                <a:latin typeface="Arial"/>
                <a:ea typeface="Arial"/>
                <a:cs typeface="Arial"/>
                <a:sym typeface="Arial"/>
              </a:rPr>
              <a:t>[Ax3] These health services delivery actors are trained to detect changes in defined health events or indicators.</a:t>
            </a:r>
            <a:endParaRPr/>
          </a:p>
          <a:p>
            <a:pPr indent="0" lvl="0" marL="0" rtl="0" algn="just">
              <a:spcBef>
                <a:spcPts val="360"/>
              </a:spcBef>
              <a:spcAft>
                <a:spcPts val="0"/>
              </a:spcAft>
              <a:buClr>
                <a:schemeClr val="dk1"/>
              </a:buClr>
              <a:buSzPts val="1200"/>
              <a:buFont typeface="Arial"/>
              <a:buNone/>
            </a:pPr>
            <a:r>
              <a:rPr lang="en-IN">
                <a:latin typeface="Arial"/>
                <a:ea typeface="Arial"/>
                <a:cs typeface="Arial"/>
                <a:sym typeface="Arial"/>
              </a:rPr>
              <a:t>[Ax4] They analyze health event data periodically and generate a response whenever an event threshold is crossed.</a:t>
            </a:r>
            <a:endParaRPr/>
          </a:p>
          <a:p>
            <a:pPr indent="0" lvl="0" marL="0" rtl="0" algn="just">
              <a:spcBef>
                <a:spcPts val="360"/>
              </a:spcBef>
              <a:spcAft>
                <a:spcPts val="0"/>
              </a:spcAft>
              <a:buClr>
                <a:schemeClr val="dk1"/>
              </a:buClr>
              <a:buSzPts val="1200"/>
              <a:buFont typeface="Arial"/>
              <a:buNone/>
            </a:pPr>
            <a:r>
              <a:rPr lang="en-IN">
                <a:latin typeface="Arial"/>
                <a:ea typeface="Arial"/>
                <a:cs typeface="Arial"/>
                <a:sym typeface="Arial"/>
              </a:rPr>
              <a:t>[Ax5] They monitor responses and interventions along with the information about the program and resource use.</a:t>
            </a:r>
            <a:endParaRPr/>
          </a:p>
          <a:p>
            <a:pPr indent="0" lvl="0" marL="0" rtl="0" algn="just">
              <a:spcBef>
                <a:spcPts val="360"/>
              </a:spcBef>
              <a:spcAft>
                <a:spcPts val="0"/>
              </a:spcAft>
              <a:buClr>
                <a:schemeClr val="dk1"/>
              </a:buClr>
              <a:buSzPts val="1200"/>
              <a:buFont typeface="Arial"/>
              <a:buNone/>
            </a:pPr>
            <a:r>
              <a:rPr lang="en-IN">
                <a:latin typeface="Arial"/>
                <a:ea typeface="Arial"/>
                <a:cs typeface="Arial"/>
                <a:sym typeface="Arial"/>
              </a:rPr>
              <a:t>[Ax6] They also release iterative trends and events over time.</a:t>
            </a:r>
            <a:endParaRPr/>
          </a:p>
          <a:p>
            <a:pPr indent="0" lvl="0" marL="0" rtl="0" algn="just">
              <a:spcBef>
                <a:spcPts val="360"/>
              </a:spcBef>
              <a:spcAft>
                <a:spcPts val="0"/>
              </a:spcAft>
              <a:buNone/>
            </a:pPr>
            <a:br>
              <a:rPr lang="en-IN">
                <a:latin typeface="Arial"/>
                <a:ea typeface="Arial"/>
                <a:cs typeface="Arial"/>
                <a:sym typeface="Arial"/>
              </a:rPr>
            </a:br>
            <a:endParaRPr>
              <a:latin typeface="Arial"/>
              <a:ea typeface="Arial"/>
              <a:cs typeface="Arial"/>
              <a:sym typeface="Arial"/>
            </a:endParaRPr>
          </a:p>
        </p:txBody>
      </p:sp>
      <p:sp>
        <p:nvSpPr>
          <p:cNvPr id="164" name="Google Shape;16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Calibri"/>
              <a:buNone/>
            </a:pPr>
            <a:r>
              <a:rPr lang="en-IN"/>
              <a:t>[AX1] Like everything has limitations, surveillance has limitations too.</a:t>
            </a:r>
            <a:endParaRPr b="0" i="0" sz="1200" u="none" strike="noStrike">
              <a:solidFill>
                <a:schemeClr val="dk1"/>
              </a:solidFill>
              <a:latin typeface="Calibri"/>
              <a:ea typeface="Calibri"/>
              <a:cs typeface="Calibri"/>
              <a:sym typeface="Calibri"/>
            </a:endParaRPr>
          </a:p>
          <a:p>
            <a:pPr indent="0" lvl="0" marL="0" rtl="0" algn="l">
              <a:spcBef>
                <a:spcPts val="360"/>
              </a:spcBef>
              <a:spcAft>
                <a:spcPts val="0"/>
              </a:spcAft>
              <a:buClr>
                <a:schemeClr val="dk1"/>
              </a:buClr>
              <a:buSzPts val="1200"/>
              <a:buFont typeface="Arial"/>
              <a:buNone/>
            </a:pPr>
            <a:r>
              <a:rPr b="0" i="0" lang="en-IN" sz="1200" u="none" strike="noStrike">
                <a:solidFill>
                  <a:schemeClr val="dk1"/>
                </a:solidFill>
                <a:latin typeface="Calibri"/>
                <a:ea typeface="Calibri"/>
                <a:cs typeface="Calibri"/>
                <a:sym typeface="Calibri"/>
              </a:rPr>
              <a:t>[IAX] </a:t>
            </a:r>
            <a:r>
              <a:rPr b="0" i="1" lang="en-IN" sz="1200" u="none" strike="noStrike">
                <a:solidFill>
                  <a:schemeClr val="dk1"/>
                </a:solidFill>
                <a:latin typeface="Calibri"/>
                <a:ea typeface="Calibri"/>
                <a:cs typeface="Calibri"/>
                <a:sym typeface="Calibri"/>
              </a:rPr>
              <a:t>Click each icon to know more.</a:t>
            </a:r>
            <a:endParaRPr b="0" i="1" sz="1200" u="none" strike="noStrike">
              <a:solidFill>
                <a:schemeClr val="dk1"/>
              </a:solidFill>
              <a:latin typeface="Calibri"/>
              <a:ea typeface="Calibri"/>
              <a:cs typeface="Calibri"/>
              <a:sym typeface="Calibri"/>
            </a:endParaRPr>
          </a:p>
          <a:p>
            <a:pPr indent="0" lvl="0" marL="0" rtl="0" algn="l">
              <a:spcBef>
                <a:spcPts val="360"/>
              </a:spcBef>
              <a:spcAft>
                <a:spcPts val="0"/>
              </a:spcAft>
              <a:buClr>
                <a:schemeClr val="dk1"/>
              </a:buClr>
              <a:buSzPts val="1200"/>
              <a:buFont typeface="Arial"/>
              <a:buNone/>
            </a:pPr>
            <a:br>
              <a:rPr b="0" lang="en-IN"/>
            </a:br>
            <a:endParaRPr/>
          </a:p>
        </p:txBody>
      </p:sp>
      <p:sp>
        <p:nvSpPr>
          <p:cNvPr id="187" name="Google Shape;18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208" name="Google Shape;20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6" name="Google Shape;76;p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2" name="Google Shape;82;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4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9" name="Google Shape;29;p4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5" name="Google Shape;35;p4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1" name="Google Shape;41;p4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8" name="Google Shape;48;p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2" name="Google Shape;62;p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9" name="Google Shape;69;p52"/>
          <p:cNvSpPr/>
          <p:nvPr>
            <p:ph idx="2" type="pic"/>
          </p:nvPr>
        </p:nvSpPr>
        <p:spPr>
          <a:xfrm>
            <a:off x="5183188" y="987425"/>
            <a:ext cx="6172200" cy="4873625"/>
          </a:xfrm>
          <a:prstGeom prst="rect">
            <a:avLst/>
          </a:prstGeom>
          <a:noFill/>
          <a:ln>
            <a:noFill/>
          </a:ln>
        </p:spPr>
      </p:sp>
      <p:sp>
        <p:nvSpPr>
          <p:cNvPr id="70" name="Google Shape;70;p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5" name="Google Shape;15;p43"/>
          <p:cNvSpPr/>
          <p:nvPr/>
        </p:nvSpPr>
        <p:spPr>
          <a:xfrm>
            <a:off x="0" y="0"/>
            <a:ext cx="12192000" cy="347663"/>
          </a:xfrm>
          <a:prstGeom prst="rect">
            <a:avLst/>
          </a:prstGeom>
          <a:solidFill>
            <a:schemeClr val="dk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800" u="none" cap="none" strike="noStrike">
                <a:solidFill>
                  <a:schemeClr val="lt1"/>
                </a:solidFill>
                <a:latin typeface="Arial"/>
                <a:ea typeface="Arial"/>
                <a:cs typeface="Arial"/>
                <a:sym typeface="Arial"/>
              </a:rPr>
              <a:t> Fit Feet Clinical Director Training </a:t>
            </a:r>
            <a:endParaRPr b="0" i="0" sz="1800" u="none" cap="none" strike="noStrike">
              <a:solidFill>
                <a:schemeClr val="lt1"/>
              </a:solidFill>
              <a:latin typeface="Arial"/>
              <a:ea typeface="Arial"/>
              <a:cs typeface="Arial"/>
              <a:sym typeface="Arial"/>
            </a:endParaRPr>
          </a:p>
        </p:txBody>
      </p:sp>
      <p:pic>
        <p:nvPicPr>
          <p:cNvPr id="16" name="Google Shape;16;p43"/>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hyperlink" Target="https://as2.ftcdn.net/jpg/02/67/79/19/500_F_267791967_1bpemdJqil6sEv2nQFHbvw9pQUQWEeg6.jpg" TargetMode="External"/><Relationship Id="rId5"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t3.ftcdn.net/jpg/02/07/01/64/240_F_207016489_eV9vy1bmJtMaWFaSxkfWBeJpTNwhOcrt.jpg" TargetMode="External"/><Relationship Id="rId4" Type="http://schemas.openxmlformats.org/officeDocument/2006/relationships/image" Target="../media/image4.pn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4.png"/><Relationship Id="rId13" Type="http://schemas.openxmlformats.org/officeDocument/2006/relationships/image" Target="../media/image32.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t4.ftcdn.net/jpg/02/49/55/43/240_F_249554330_SurvpxEdhbgkiyBvfZLD43SoIl2sSmpk.jpg" TargetMode="External"/><Relationship Id="rId4" Type="http://schemas.openxmlformats.org/officeDocument/2006/relationships/hyperlink" Target="https://t4.ftcdn.net/jpg/01/34/20/51/240_F_134205105_dEzunWxBriAleBfpO5J227D2hUFXkpOD.jpg" TargetMode="External"/><Relationship Id="rId9" Type="http://schemas.openxmlformats.org/officeDocument/2006/relationships/image" Target="../media/image4.png"/><Relationship Id="rId15" Type="http://schemas.openxmlformats.org/officeDocument/2006/relationships/image" Target="../media/image35.png"/><Relationship Id="rId14" Type="http://schemas.openxmlformats.org/officeDocument/2006/relationships/image" Target="../media/image29.png"/><Relationship Id="rId5" Type="http://schemas.openxmlformats.org/officeDocument/2006/relationships/hyperlink" Target="https://t3.ftcdn.net/jpg/02/71/54/38/240_F_271543896_pktKXaQ6TjHljsgAKTsxjCVA0qs5tn5Y.jpg" TargetMode="External"/><Relationship Id="rId6" Type="http://schemas.openxmlformats.org/officeDocument/2006/relationships/hyperlink" Target="https://t4.ftcdn.net/jpg/01/97/75/95/240_F_197759518_9GvIa2TsH6Mf4BljCsqREctx1xAeK1xK.jpg" TargetMode="External"/><Relationship Id="rId7" Type="http://schemas.openxmlformats.org/officeDocument/2006/relationships/hyperlink" Target="https://t4.ftcdn.net/jpg/02/97/75/65/240_F_297756514_57siTwQqEwqWuOYGtXXNG8Y8D5RYDRW8.jpg" TargetMode="External"/><Relationship Id="rId8" Type="http://schemas.openxmlformats.org/officeDocument/2006/relationships/hyperlink" Target="https://as1.ftcdn.net/jpg/01/78/83/74/500_F_178837442_e9LEqcEoE2PddDgQ6Qq7BP0cdzQipq1K.jpg" TargetMode="External"/></Relationships>
</file>

<file path=ppt/slides/_rels/slide13.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6.png"/><Relationship Id="rId13" Type="http://schemas.openxmlformats.org/officeDocument/2006/relationships/image" Target="../media/image57.png"/><Relationship Id="rId12"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static.thenounproject.com/png/1429617-200.png" TargetMode="External"/><Relationship Id="rId4" Type="http://schemas.openxmlformats.org/officeDocument/2006/relationships/hyperlink" Target="https://static.thenounproject.com/png/2485457-200.png" TargetMode="External"/><Relationship Id="rId9" Type="http://schemas.openxmlformats.org/officeDocument/2006/relationships/image" Target="../media/image37.png"/><Relationship Id="rId14" Type="http://schemas.openxmlformats.org/officeDocument/2006/relationships/image" Target="../media/image39.jpg"/><Relationship Id="rId5" Type="http://schemas.openxmlformats.org/officeDocument/2006/relationships/hyperlink" Target="https://static.thenounproject.com/png/105366-200.png" TargetMode="External"/><Relationship Id="rId6" Type="http://schemas.openxmlformats.org/officeDocument/2006/relationships/hyperlink" Target="https://static.thenounproject.com/png/3117294-200.png" TargetMode="External"/><Relationship Id="rId7" Type="http://schemas.openxmlformats.org/officeDocument/2006/relationships/hyperlink" Target="https://static.thenounproject.com/png/3165598-200.png" TargetMode="External"/><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2.png"/><Relationship Id="rId13" Type="http://schemas.openxmlformats.org/officeDocument/2006/relationships/image" Target="../media/image51.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3.ftcdn.net/jpg/02/72/34/36/240_F_272343634_LER1KlI6P6DZGSxNxkagMOjQcC5gLc2W.jpg" TargetMode="External"/><Relationship Id="rId4" Type="http://schemas.openxmlformats.org/officeDocument/2006/relationships/hyperlink" Target="https://t4.ftcdn.net/jpg/02/18/34/21/240_F_218342114_ikPOLdtEJ2mvKqAWqUZY8pQjVPlGHc3q.jpg" TargetMode="External"/><Relationship Id="rId9" Type="http://schemas.openxmlformats.org/officeDocument/2006/relationships/image" Target="../media/image43.png"/><Relationship Id="rId5" Type="http://schemas.openxmlformats.org/officeDocument/2006/relationships/hyperlink" Target="https://t3.ftcdn.net/jpg/02/71/60/08/240_F_271600813_ShFZe4tAREpS91eSrF10gE3IydQ69OiR.jpg" TargetMode="External"/><Relationship Id="rId6" Type="http://schemas.openxmlformats.org/officeDocument/2006/relationships/hyperlink" Target="https://t4.ftcdn.net/jpg/01/01/31/71/240_F_101317181_iismSxKIKfcDd8OQaGpkbANOJNoi7SLf.jpg" TargetMode="External"/><Relationship Id="rId7" Type="http://schemas.openxmlformats.org/officeDocument/2006/relationships/hyperlink" Target="https://t4.ftcdn.net/jpg/02/92/89/53/240_F_292895361_NZ044eeBMKCIEfGs9m2QKpcyHdjjgxNu.jpg" TargetMode="External"/><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stock.adobe.com/images/monitoring-of-patient-in-operating-room-in-hospital/96773345" TargetMode="External"/><Relationship Id="rId4" Type="http://schemas.openxmlformats.org/officeDocument/2006/relationships/image" Target="../media/image4.png"/><Relationship Id="rId5"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4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t4.ftcdn.net/jpg/01/77/55/85/240_F_177558542_Iu3zpc5OB3DyIM17ZRHzazOJOeCQjPbr.jpg" TargetMode="External"/><Relationship Id="rId4" Type="http://schemas.openxmlformats.org/officeDocument/2006/relationships/hyperlink" Target="https://t3.ftcdn.net/jpg/02/70/23/60/240_F_270236083_jJVrk67QyUAlGycdBi138xfpcN2nyzJX.jpg" TargetMode="External"/><Relationship Id="rId5" Type="http://schemas.openxmlformats.org/officeDocument/2006/relationships/image" Target="../media/image4.png"/><Relationship Id="rId6" Type="http://schemas.openxmlformats.org/officeDocument/2006/relationships/image" Target="../media/image59.jpg"/><Relationship Id="rId7"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3.ftcdn.net/jpg/02/73/58/86/240_F_273588622_RyFJPwFH16s9GVBwKfhdKhQpx4MZ1J4J.jpg" TargetMode="External"/><Relationship Id="rId4" Type="http://schemas.openxmlformats.org/officeDocument/2006/relationships/hyperlink" Target="https://t4.ftcdn.net/jpg/01/82/31/63/240_F_182316336_x3c7Y1QNpuqo3j6ygB8sgiHYWGt8EqP2.jpg" TargetMode="External"/><Relationship Id="rId5" Type="http://schemas.openxmlformats.org/officeDocument/2006/relationships/image" Target="../media/image4.png"/><Relationship Id="rId6" Type="http://schemas.openxmlformats.org/officeDocument/2006/relationships/image" Target="../media/image55.jpg"/><Relationship Id="rId7" Type="http://schemas.openxmlformats.org/officeDocument/2006/relationships/image" Target="../media/image5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s2.ftcdn.net/jpg/03/30/47/11/500_F_330471142_agVBmfpB5DBQAwZT7jTQAxqZRtyuRrSr.jpg" TargetMode="Externa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t3.ftcdn.net/jpg/01/76/86/26/240_F_176862638_rPtYhNme3o87Xz9bhDhdEht9uCG1zi3h.jpg" TargetMode="External"/><Relationship Id="rId4" Type="http://schemas.openxmlformats.org/officeDocument/2006/relationships/hyperlink" Target="https://t3.ftcdn.net/jpg/02/90/98/60/240_F_290986049_0atkLLVd9yn80d8deCljZJ4JfoBOh6gX.jpg" TargetMode="External"/><Relationship Id="rId9" Type="http://schemas.openxmlformats.org/officeDocument/2006/relationships/image" Target="../media/image53.png"/><Relationship Id="rId5" Type="http://schemas.openxmlformats.org/officeDocument/2006/relationships/hyperlink" Target="https://t4.ftcdn.net/jpg/03/32/66/01/240_F_332660164_Xa3yoJoPIvoTgRLnZ3yOsgXD2ABBd3X1.jpg" TargetMode="External"/><Relationship Id="rId6" Type="http://schemas.openxmlformats.org/officeDocument/2006/relationships/hyperlink" Target="https://t3.ftcdn.net/jpg/02/15/51/02/240_F_215510203_X190ZCaWN1lD0U7ayTEQdAQOISWQqHbD.jpg" TargetMode="External"/><Relationship Id="rId7" Type="http://schemas.openxmlformats.org/officeDocument/2006/relationships/image" Target="../media/image4.png"/><Relationship Id="rId8"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5.png"/><Relationship Id="rId13" Type="http://schemas.openxmlformats.org/officeDocument/2006/relationships/image" Target="../media/image67.png"/><Relationship Id="rId12"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tatic.thenounproject.com/png/2892276-200.png" TargetMode="External"/><Relationship Id="rId4" Type="http://schemas.openxmlformats.org/officeDocument/2006/relationships/hyperlink" Target="https://static.thenounproject.com/png/3048657-200.png" TargetMode="External"/><Relationship Id="rId9" Type="http://schemas.openxmlformats.org/officeDocument/2006/relationships/image" Target="../media/image62.png"/><Relationship Id="rId5" Type="http://schemas.openxmlformats.org/officeDocument/2006/relationships/hyperlink" Target="https://static.thenounproject.com/png/2909312-200.png" TargetMode="External"/><Relationship Id="rId6" Type="http://schemas.openxmlformats.org/officeDocument/2006/relationships/hyperlink" Target="https://static.thenounproject.com/png/1236833-200.png" TargetMode="External"/><Relationship Id="rId7" Type="http://schemas.openxmlformats.org/officeDocument/2006/relationships/hyperlink" Target="https://static.thenounproject.com/png/3317810-200.png" TargetMode="External"/><Relationship Id="rId8"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t4.ftcdn.net/jpg/02/82/42/09/240_F_282420918_mmJzZjI5QNO3eWyCrS2eLpvbkh7hj4TM.jpg" TargetMode="Externa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72.jpg"/></Relationships>
</file>

<file path=ppt/slides/_rels/slide31.xml.rels><?xml version="1.0" encoding="UTF-8" standalone="yes"?><Relationships xmlns="http://schemas.openxmlformats.org/package/2006/relationships"><Relationship Id="rId10" Type="http://schemas.openxmlformats.org/officeDocument/2006/relationships/image" Target="../media/image74.jp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t4.ftcdn.net/jpg/02/32/43/83/240_F_232438359_GvEtE8DpCqYz66I0d551P0o8EkjNZZog.jpg" TargetMode="External"/><Relationship Id="rId4" Type="http://schemas.openxmlformats.org/officeDocument/2006/relationships/hyperlink" Target="https://t4.ftcdn.net/jpg/02/39/44/31/240_F_239443198_lNZoCnODMNiSMVHilmvz9o6Y5heF845j.jpg" TargetMode="External"/><Relationship Id="rId9" Type="http://schemas.openxmlformats.org/officeDocument/2006/relationships/image" Target="../media/image79.jpg"/><Relationship Id="rId5" Type="http://schemas.openxmlformats.org/officeDocument/2006/relationships/hyperlink" Target="https://t4.ftcdn.net/jpg/02/49/36/73/240_F_249367346_ck438nFVsoVmtJyY2EhhPeNUCUf8W7Hz.jpg" TargetMode="External"/><Relationship Id="rId6" Type="http://schemas.openxmlformats.org/officeDocument/2006/relationships/image" Target="../media/image4.png"/><Relationship Id="rId7" Type="http://schemas.openxmlformats.org/officeDocument/2006/relationships/image" Target="../media/image70.jpg"/><Relationship Id="rId8" Type="http://schemas.openxmlformats.org/officeDocument/2006/relationships/image" Target="../media/image8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t4.ftcdn.net/jpg/02/11/56/55/240_F_211565550_CkDYx0cu7opYE3C2jlKxIFKAAxNHZklc.jpg" TargetMode="External"/><Relationship Id="rId4" Type="http://schemas.openxmlformats.org/officeDocument/2006/relationships/image" Target="../media/image4.png"/><Relationship Id="rId5" Type="http://schemas.openxmlformats.org/officeDocument/2006/relationships/image" Target="../media/image7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6.jpg"/><Relationship Id="rId4" Type="http://schemas.openxmlformats.org/officeDocument/2006/relationships/image" Target="../media/image83.png"/><Relationship Id="rId5" Type="http://schemas.openxmlformats.org/officeDocument/2006/relationships/image" Target="../media/image4.png"/><Relationship Id="rId6"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6.jpg"/><Relationship Id="rId4" Type="http://schemas.openxmlformats.org/officeDocument/2006/relationships/image" Target="../media/image83.png"/><Relationship Id="rId5" Type="http://schemas.openxmlformats.org/officeDocument/2006/relationships/image" Target="../media/image4.png"/><Relationship Id="rId6"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3.ftcdn.net/jpg/02/55/17/90/240_F_255179011_2KS999pd1aCb6YA9tZh90i59CPWmMhPF.jpg" TargetMode="External"/><Relationship Id="rId4" Type="http://schemas.openxmlformats.org/officeDocument/2006/relationships/image" Target="../media/image4.png"/><Relationship Id="rId5" Type="http://schemas.openxmlformats.org/officeDocument/2006/relationships/image" Target="../media/image8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6.jpg"/><Relationship Id="rId4" Type="http://schemas.openxmlformats.org/officeDocument/2006/relationships/image" Target="../media/image83.png"/><Relationship Id="rId5" Type="http://schemas.openxmlformats.org/officeDocument/2006/relationships/image" Target="../media/image4.png"/><Relationship Id="rId6"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6.jpg"/><Relationship Id="rId4" Type="http://schemas.openxmlformats.org/officeDocument/2006/relationships/image" Target="../media/image83.png"/><Relationship Id="rId5" Type="http://schemas.openxmlformats.org/officeDocument/2006/relationships/image" Target="../media/image4.png"/><Relationship Id="rId6"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4.ftcdn.net/jpg/02/94/30/39/240_F_294303990_sr1Dpqu88B701rhUOloAcD7RVTm83Sbl.jpg" TargetMode="External"/><Relationship Id="rId4" Type="http://schemas.openxmlformats.org/officeDocument/2006/relationships/image" Target="../media/image4.png"/><Relationship Id="rId5" Type="http://schemas.openxmlformats.org/officeDocument/2006/relationships/image" Target="../media/image8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6.jpg"/><Relationship Id="rId4" Type="http://schemas.openxmlformats.org/officeDocument/2006/relationships/image" Target="../media/image83.png"/><Relationship Id="rId5" Type="http://schemas.openxmlformats.org/officeDocument/2006/relationships/image" Target="../media/image4.png"/><Relationship Id="rId6"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6.jpg"/><Relationship Id="rId4" Type="http://schemas.openxmlformats.org/officeDocument/2006/relationships/image" Target="../media/image83.png"/><Relationship Id="rId5" Type="http://schemas.openxmlformats.org/officeDocument/2006/relationships/image" Target="../media/image4.png"/><Relationship Id="rId6"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t3.ftcdn.net/jpg/03/04/60/34/240_F_304603468_qruj3lbg30Xiq2eHVBW9UvMHIoMWA0Gq.jpg" TargetMode="External"/><Relationship Id="rId4" Type="http://schemas.openxmlformats.org/officeDocument/2006/relationships/image" Target="../media/image4.png"/><Relationship Id="rId5" Type="http://schemas.openxmlformats.org/officeDocument/2006/relationships/image" Target="../media/image8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0.png"/><Relationship Id="rId4" Type="http://schemas.openxmlformats.org/officeDocument/2006/relationships/image" Target="../media/image4.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tatic.thenounproject.com/png/2479513-200.png" TargetMode="External"/><Relationship Id="rId4" Type="http://schemas.openxmlformats.org/officeDocument/2006/relationships/hyperlink" Target="https://static.thenounproject.com/png/1874145-200.png" TargetMode="External"/><Relationship Id="rId9" Type="http://schemas.openxmlformats.org/officeDocument/2006/relationships/image" Target="../media/image11.png"/><Relationship Id="rId5" Type="http://schemas.openxmlformats.org/officeDocument/2006/relationships/hyperlink" Target="https://static.thenounproject.com/png/2063296-200.png" TargetMode="External"/><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t3.ftcdn.net/jpg/02/43/28/28/240_F_243282844_YKLrcB3vfWatRwEmsIuHII1xf4whqTuF.jpg" TargetMode="External"/><Relationship Id="rId4" Type="http://schemas.openxmlformats.org/officeDocument/2006/relationships/image" Target="../media/image4.pn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2.png"/><Relationship Id="rId13" Type="http://schemas.openxmlformats.org/officeDocument/2006/relationships/image" Target="../media/image13.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t3.ftcdn.net/jpg/01/85/11/24/240_F_185112497_aohnXnpywNISkZDH389sXLl25yeCreTI.jpg" TargetMode="External"/><Relationship Id="rId4" Type="http://schemas.openxmlformats.org/officeDocument/2006/relationships/hyperlink" Target="https://t3.ftcdn.net/jpg/02/36/47/48/240_F_236474811_qxdRjYgHTZZgBnjzG7gmmiMGNwe6Jp70.jpg" TargetMode="External"/><Relationship Id="rId9" Type="http://schemas.openxmlformats.org/officeDocument/2006/relationships/image" Target="../media/image9.png"/><Relationship Id="rId5" Type="http://schemas.openxmlformats.org/officeDocument/2006/relationships/hyperlink" Target="https://stock.adobe.com/images/doctor-hand-with-stethoscope-and-ui-icon-medical-in-hospital-with-medical-technology-network-concept/271127258" TargetMode="External"/><Relationship Id="rId6" Type="http://schemas.openxmlformats.org/officeDocument/2006/relationships/hyperlink" Target="https://t4.ftcdn.net/jpg/02/24/21/31/240_F_224213160_X31YrMYiAQwHMYomYJUvlPBCYq6j8zqV.jpg" TargetMode="External"/><Relationship Id="rId7" Type="http://schemas.openxmlformats.org/officeDocument/2006/relationships/hyperlink" Target="https://t4.ftcdn.net/jpg/03/36/92/33/240_F_336923358_c1ays6wyj2r14T7nPJG2nMROKmeG5v6Y.jpg" TargetMode="External"/><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static.thenounproject.com/png/2068974-200.png" TargetMode="External"/><Relationship Id="rId4" Type="http://schemas.openxmlformats.org/officeDocument/2006/relationships/hyperlink" Target="https://static.thenounproject.com/png/521120-200.png" TargetMode="External"/><Relationship Id="rId9" Type="http://schemas.openxmlformats.org/officeDocument/2006/relationships/image" Target="../media/image19.png"/><Relationship Id="rId5" Type="http://schemas.openxmlformats.org/officeDocument/2006/relationships/hyperlink" Target="https://static.thenounproject.com/png/2248934-200.png" TargetMode="External"/><Relationship Id="rId6" Type="http://schemas.openxmlformats.org/officeDocument/2006/relationships/hyperlink" Target="https://static.thenounproject.com/png/1873150-200.png" TargetMode="External"/><Relationship Id="rId7" Type="http://schemas.openxmlformats.org/officeDocument/2006/relationships/image" Target="../media/image4.png"/><Relationship Id="rId8"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3.jp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90" name="Shape 90"/>
        <p:cNvGrpSpPr/>
        <p:nvPr/>
      </p:nvGrpSpPr>
      <p:grpSpPr>
        <a:xfrm>
          <a:off x="0" y="0"/>
          <a:ext cx="0" cy="0"/>
          <a:chOff x="0" y="0"/>
          <a:chExt cx="0" cy="0"/>
        </a:xfrm>
      </p:grpSpPr>
      <p:sp>
        <p:nvSpPr>
          <p:cNvPr id="91" name="Google Shape;91;p1"/>
          <p:cNvSpPr/>
          <p:nvPr/>
        </p:nvSpPr>
        <p:spPr>
          <a:xfrm>
            <a:off x="0" y="315310"/>
            <a:ext cx="4972050" cy="604104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92" name="Google Shape;92;p1"/>
          <p:cNvSpPr/>
          <p:nvPr/>
        </p:nvSpPr>
        <p:spPr>
          <a:xfrm>
            <a:off x="12192000" y="0"/>
            <a:ext cx="3154363" cy="6858000"/>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N" sz="1800" u="none" cap="none" strike="noStrike">
                <a:solidFill>
                  <a:srgbClr val="000000"/>
                </a:solidFill>
                <a:latin typeface="Century"/>
                <a:ea typeface="Century"/>
                <a:cs typeface="Century"/>
                <a:sym typeface="Century"/>
              </a:rPr>
              <a:t>Viz Notes:</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Splash Screen</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Frame 1 </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Slide 1 of 3</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Layout: 50:50 Slide</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a:solidFill>
                  <a:srgbClr val="000000"/>
                </a:solidFill>
                <a:latin typeface="Century"/>
                <a:ea typeface="Century"/>
                <a:cs typeface="Century"/>
                <a:sym typeface="Century"/>
              </a:rPr>
              <a:t>Treatment</a:t>
            </a:r>
            <a:r>
              <a:rPr lang="en-IN" sz="1800">
                <a:solidFill>
                  <a:srgbClr val="000000"/>
                </a:solidFill>
                <a:latin typeface="Century"/>
                <a:ea typeface="Century"/>
                <a:cs typeface="Century"/>
                <a:sym typeface="Century"/>
              </a:rPr>
              <a:t>: Show the given image on the right or on full screen and add text in sync with audio AX1.</a:t>
            </a:r>
            <a:endParaRPr sz="1800">
              <a:solidFill>
                <a:schemeClr val="dk1"/>
              </a:solidFill>
              <a:latin typeface="Century"/>
              <a:ea typeface="Century"/>
              <a:cs typeface="Century"/>
              <a:sym typeface="Century"/>
            </a:endParaRPr>
          </a:p>
          <a:p>
            <a:pPr indent="0" lvl="0" marL="0" marR="0" rtl="0" algn="l">
              <a:spcBef>
                <a:spcPts val="60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a:solidFill>
                  <a:srgbClr val="000000"/>
                </a:solidFill>
                <a:latin typeface="Century"/>
                <a:ea typeface="Century"/>
                <a:cs typeface="Century"/>
                <a:sym typeface="Century"/>
              </a:rPr>
              <a:t>Image source:</a:t>
            </a:r>
            <a:endParaRPr/>
          </a:p>
          <a:p>
            <a:pPr indent="0" lvl="0" marL="0" marR="0" rtl="0" algn="l">
              <a:spcBef>
                <a:spcPts val="0"/>
              </a:spcBef>
              <a:spcAft>
                <a:spcPts val="0"/>
              </a:spcAft>
              <a:buNone/>
            </a:pPr>
            <a:r>
              <a:rPr b="1" lang="en-IN" sz="1800" u="sng">
                <a:solidFill>
                  <a:schemeClr val="dk1"/>
                </a:solidFill>
                <a:latin typeface="Century"/>
                <a:ea typeface="Century"/>
                <a:cs typeface="Century"/>
                <a:sym typeface="Century"/>
                <a:hlinkClick r:id="rId4">
                  <a:extLst>
                    <a:ext uri="{A12FA001-AC4F-418D-AE19-62706E023703}">
                      <ahyp:hlinkClr val="tx"/>
                    </a:ext>
                  </a:extLst>
                </a:hlinkClick>
              </a:rPr>
              <a:t>https://as2.ftcdn.net/jpg/02/67/79/19/500_F_267791967_1bpemdJqil6sEv2nQFHbvw9pQUQWEeg6.jpg</a:t>
            </a:r>
            <a:endParaRPr b="1"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b="1"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p:txBody>
      </p:sp>
      <p:sp>
        <p:nvSpPr>
          <p:cNvPr id="93" name="Google Shape;93;p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94" name="Google Shape;94;p1"/>
          <p:cNvSpPr/>
          <p:nvPr/>
        </p:nvSpPr>
        <p:spPr>
          <a:xfrm>
            <a:off x="232229" y="2394770"/>
            <a:ext cx="4630057" cy="174310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3200">
                <a:solidFill>
                  <a:schemeClr val="lt1"/>
                </a:solidFill>
                <a:latin typeface="Arial"/>
                <a:ea typeface="Arial"/>
                <a:cs typeface="Arial"/>
                <a:sym typeface="Arial"/>
              </a:rPr>
              <a:t>Surveillance</a:t>
            </a:r>
            <a:r>
              <a:rPr lang="en-IN" sz="3200">
                <a:solidFill>
                  <a:schemeClr val="lt1"/>
                </a:solidFill>
                <a:latin typeface="Arial"/>
                <a:ea typeface="Arial"/>
                <a:cs typeface="Arial"/>
                <a:sym typeface="Arial"/>
              </a:rPr>
              <a:t> is a  fundamental part of            public health practice. </a:t>
            </a:r>
            <a:endParaRPr sz="3200">
              <a:solidFill>
                <a:schemeClr val="lt1"/>
              </a:solidFill>
              <a:latin typeface="Arial"/>
              <a:ea typeface="Arial"/>
              <a:cs typeface="Arial"/>
              <a:sym typeface="Arial"/>
            </a:endParaRPr>
          </a:p>
        </p:txBody>
      </p:sp>
      <p:pic>
        <p:nvPicPr>
          <p:cNvPr descr="3d Illustration - Warteraum, Wartezimmer in einer Arztpraxis" id="95" name="Google Shape;95;p1"/>
          <p:cNvPicPr preferRelativeResize="0"/>
          <p:nvPr/>
        </p:nvPicPr>
        <p:blipFill rotWithShape="1">
          <a:blip r:embed="rId5">
            <a:alphaModFix/>
          </a:blip>
          <a:srcRect b="0" l="0" r="0" t="0"/>
          <a:stretch/>
        </p:blipFill>
        <p:spPr>
          <a:xfrm>
            <a:off x="4972050" y="315310"/>
            <a:ext cx="7110186" cy="5867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7</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13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a:t>
            </a:r>
            <a:endParaRPr i="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image: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https://t3.ftcdn.net/jpg/02/07/01/64/240_F_207016489_eV9vy1bmJtMaWFaSxkfWBeJpTNwhOcrt.jpg</a:t>
            </a:r>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Display image with Ax1. Display the tabs with last sentence of AX1.</a:t>
            </a:r>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Show the instruction with IAX.</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37" name="Google Shape;237;p10"/>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238" name="Google Shape;238;p10"/>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239" name="Google Shape;239;p10"/>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240" name="Google Shape;240;p1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241" name="Google Shape;241;p10"/>
          <p:cNvSpPr txBox="1"/>
          <p:nvPr/>
        </p:nvSpPr>
        <p:spPr>
          <a:xfrm>
            <a:off x="241356" y="5785945"/>
            <a:ext cx="42882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400">
                <a:solidFill>
                  <a:schemeClr val="dk1"/>
                </a:solidFill>
                <a:latin typeface="Arial"/>
                <a:ea typeface="Arial"/>
                <a:cs typeface="Arial"/>
                <a:sym typeface="Arial"/>
              </a:rPr>
              <a:t>Click each tab to know more.</a:t>
            </a:r>
            <a:endParaRPr/>
          </a:p>
        </p:txBody>
      </p:sp>
      <p:pic>
        <p:nvPicPr>
          <p:cNvPr descr="Simulation of a screen of cctv cameras with facial recognition" id="242" name="Google Shape;242;p10"/>
          <p:cNvPicPr preferRelativeResize="0"/>
          <p:nvPr/>
        </p:nvPicPr>
        <p:blipFill rotWithShape="1">
          <a:blip r:embed="rId4">
            <a:alphaModFix/>
          </a:blip>
          <a:srcRect b="0" l="0" r="0" t="0"/>
          <a:stretch/>
        </p:blipFill>
        <p:spPr>
          <a:xfrm>
            <a:off x="241356" y="509122"/>
            <a:ext cx="11749825" cy="5208560"/>
          </a:xfrm>
          <a:prstGeom prst="rect">
            <a:avLst/>
          </a:prstGeom>
          <a:noFill/>
          <a:ln>
            <a:noFill/>
          </a:ln>
        </p:spPr>
      </p:pic>
      <p:grpSp>
        <p:nvGrpSpPr>
          <p:cNvPr id="243" name="Google Shape;243;p10"/>
          <p:cNvGrpSpPr/>
          <p:nvPr/>
        </p:nvGrpSpPr>
        <p:grpSpPr>
          <a:xfrm>
            <a:off x="241356" y="637806"/>
            <a:ext cx="1082947" cy="4997797"/>
            <a:chOff x="241356" y="637806"/>
            <a:chExt cx="1082947" cy="4997797"/>
          </a:xfrm>
        </p:grpSpPr>
        <p:sp>
          <p:nvSpPr>
            <p:cNvPr id="244" name="Google Shape;244;p10"/>
            <p:cNvSpPr/>
            <p:nvPr/>
          </p:nvSpPr>
          <p:spPr>
            <a:xfrm>
              <a:off x="241356" y="637806"/>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a:t>
              </a:r>
              <a:endParaRPr/>
            </a:p>
          </p:txBody>
        </p:sp>
        <p:sp>
          <p:nvSpPr>
            <p:cNvPr id="245" name="Google Shape;245;p10"/>
            <p:cNvSpPr/>
            <p:nvPr/>
          </p:nvSpPr>
          <p:spPr>
            <a:xfrm>
              <a:off x="241356" y="1024761"/>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2</a:t>
              </a:r>
              <a:endParaRPr/>
            </a:p>
          </p:txBody>
        </p:sp>
        <p:sp>
          <p:nvSpPr>
            <p:cNvPr id="246" name="Google Shape;246;p10"/>
            <p:cNvSpPr/>
            <p:nvPr/>
          </p:nvSpPr>
          <p:spPr>
            <a:xfrm>
              <a:off x="241356" y="1443245"/>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3</a:t>
              </a:r>
              <a:endParaRPr/>
            </a:p>
          </p:txBody>
        </p:sp>
        <p:sp>
          <p:nvSpPr>
            <p:cNvPr id="247" name="Google Shape;247;p10"/>
            <p:cNvSpPr/>
            <p:nvPr/>
          </p:nvSpPr>
          <p:spPr>
            <a:xfrm>
              <a:off x="241356" y="1861733"/>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4</a:t>
              </a:r>
              <a:endParaRPr/>
            </a:p>
          </p:txBody>
        </p:sp>
        <p:sp>
          <p:nvSpPr>
            <p:cNvPr id="248" name="Google Shape;248;p10"/>
            <p:cNvSpPr/>
            <p:nvPr/>
          </p:nvSpPr>
          <p:spPr>
            <a:xfrm>
              <a:off x="241356" y="2280213"/>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5</a:t>
              </a:r>
              <a:endParaRPr/>
            </a:p>
          </p:txBody>
        </p:sp>
        <p:sp>
          <p:nvSpPr>
            <p:cNvPr id="249" name="Google Shape;249;p10"/>
            <p:cNvSpPr/>
            <p:nvPr/>
          </p:nvSpPr>
          <p:spPr>
            <a:xfrm>
              <a:off x="241356" y="2731337"/>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6</a:t>
              </a:r>
              <a:endParaRPr/>
            </a:p>
          </p:txBody>
        </p:sp>
        <p:sp>
          <p:nvSpPr>
            <p:cNvPr id="250" name="Google Shape;250;p10"/>
            <p:cNvSpPr/>
            <p:nvPr/>
          </p:nvSpPr>
          <p:spPr>
            <a:xfrm>
              <a:off x="241356" y="3148347"/>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7</a:t>
              </a:r>
              <a:endParaRPr/>
            </a:p>
          </p:txBody>
        </p:sp>
        <p:sp>
          <p:nvSpPr>
            <p:cNvPr id="251" name="Google Shape;251;p10"/>
            <p:cNvSpPr/>
            <p:nvPr/>
          </p:nvSpPr>
          <p:spPr>
            <a:xfrm>
              <a:off x="241356" y="3576610"/>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8</a:t>
              </a:r>
              <a:endParaRPr/>
            </a:p>
          </p:txBody>
        </p:sp>
        <p:sp>
          <p:nvSpPr>
            <p:cNvPr id="252" name="Google Shape;252;p10"/>
            <p:cNvSpPr/>
            <p:nvPr/>
          </p:nvSpPr>
          <p:spPr>
            <a:xfrm>
              <a:off x="241356" y="3971774"/>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9</a:t>
              </a:r>
              <a:endParaRPr/>
            </a:p>
          </p:txBody>
        </p:sp>
        <p:sp>
          <p:nvSpPr>
            <p:cNvPr id="253" name="Google Shape;253;p10"/>
            <p:cNvSpPr/>
            <p:nvPr/>
          </p:nvSpPr>
          <p:spPr>
            <a:xfrm>
              <a:off x="241356" y="4400037"/>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10</a:t>
              </a:r>
              <a:endParaRPr/>
            </a:p>
          </p:txBody>
        </p:sp>
        <p:sp>
          <p:nvSpPr>
            <p:cNvPr id="254" name="Google Shape;254;p10"/>
            <p:cNvSpPr/>
            <p:nvPr/>
          </p:nvSpPr>
          <p:spPr>
            <a:xfrm>
              <a:off x="241356" y="4828300"/>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11</a:t>
              </a:r>
              <a:endParaRPr/>
            </a:p>
          </p:txBody>
        </p:sp>
        <p:sp>
          <p:nvSpPr>
            <p:cNvPr id="255" name="Google Shape;255;p10"/>
            <p:cNvSpPr/>
            <p:nvPr/>
          </p:nvSpPr>
          <p:spPr>
            <a:xfrm>
              <a:off x="241356" y="5256563"/>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12</a:t>
              </a:r>
              <a:endParaRPr/>
            </a:p>
          </p:txBody>
        </p:sp>
      </p:grpSp>
      <p:sp>
        <p:nvSpPr>
          <p:cNvPr id="256" name="Google Shape;256;p10"/>
          <p:cNvSpPr/>
          <p:nvPr/>
        </p:nvSpPr>
        <p:spPr>
          <a:xfrm>
            <a:off x="-1" y="38100"/>
            <a:ext cx="11749825" cy="39538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What are the Many Faces of Surveillance?</a:t>
            </a:r>
            <a:endParaRPr sz="18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1"/>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600">
                <a:solidFill>
                  <a:srgbClr val="000000"/>
                </a:solidFill>
                <a:latin typeface="Calibri"/>
                <a:ea typeface="Calibri"/>
                <a:cs typeface="Calibri"/>
                <a:sym typeface="Calibri"/>
              </a:rPr>
              <a:t>Viz. notes:</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Frame : 7</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Slide 2-13 of 13</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Layout Name</a:t>
            </a:r>
            <a:r>
              <a:rPr lang="en-IN" sz="1600">
                <a:solidFill>
                  <a:srgbClr val="000000"/>
                </a:solidFill>
                <a:latin typeface="Calibri"/>
                <a:ea typeface="Calibri"/>
                <a:cs typeface="Calibri"/>
                <a:sym typeface="Calibri"/>
              </a:rPr>
              <a:t>:</a:t>
            </a:r>
            <a:endParaRPr i="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External image:</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u="sng">
                <a:solidFill>
                  <a:srgbClr val="000000"/>
                </a:solidFill>
                <a:latin typeface="Calibri"/>
                <a:ea typeface="Calibri"/>
                <a:cs typeface="Calibri"/>
                <a:sym typeface="Calibri"/>
                <a:hlinkClick r:id="rId3">
                  <a:extLst>
                    <a:ext uri="{A12FA001-AC4F-418D-AE19-62706E023703}">
                      <ahyp:hlinkClr val="tx"/>
                    </a:ext>
                  </a:extLst>
                </a:hlinkClick>
              </a:rPr>
              <a:t>https://t3.ftcdn.net/jpg/02/07/01/64/240_F_207016489_eV9vy1bmJtMaWFaSxkfWBeJpTNwhOcrt.jpg</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Treatment</a:t>
            </a:r>
            <a:r>
              <a:rPr lang="en-IN" sz="1600">
                <a:solidFill>
                  <a:srgbClr val="000000"/>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Fade the previous image in the background and show the text corresponding to each tab one by one as the user clicks, The current tab should always be highlighted. Close the previous tab when the user clicks a new tab. This screen will only have OST and no audio.</a:t>
            </a:r>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63" name="Google Shape;263;p11"/>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264" name="Google Shape;264;p11"/>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265" name="Google Shape;265;p11"/>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266" name="Google Shape;266;p1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267" name="Google Shape;267;p11"/>
          <p:cNvSpPr txBox="1"/>
          <p:nvPr/>
        </p:nvSpPr>
        <p:spPr>
          <a:xfrm>
            <a:off x="241356" y="5785945"/>
            <a:ext cx="42882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400">
                <a:solidFill>
                  <a:schemeClr val="dk1"/>
                </a:solidFill>
                <a:latin typeface="Arial"/>
                <a:ea typeface="Arial"/>
                <a:cs typeface="Arial"/>
                <a:sym typeface="Arial"/>
              </a:rPr>
              <a:t>Click each tab to know more.</a:t>
            </a:r>
            <a:endParaRPr/>
          </a:p>
        </p:txBody>
      </p:sp>
      <p:pic>
        <p:nvPicPr>
          <p:cNvPr descr="Simulation of a screen of cctv cameras with facial recognition" id="268" name="Google Shape;268;p11"/>
          <p:cNvPicPr preferRelativeResize="0"/>
          <p:nvPr/>
        </p:nvPicPr>
        <p:blipFill rotWithShape="1">
          <a:blip r:embed="rId5">
            <a:alphaModFix/>
          </a:blip>
          <a:srcRect b="0" l="0" r="0" t="0"/>
          <a:stretch/>
        </p:blipFill>
        <p:spPr>
          <a:xfrm>
            <a:off x="241356" y="509122"/>
            <a:ext cx="11749825" cy="5208560"/>
          </a:xfrm>
          <a:prstGeom prst="rect">
            <a:avLst/>
          </a:prstGeom>
          <a:noFill/>
          <a:ln>
            <a:noFill/>
          </a:ln>
        </p:spPr>
      </p:pic>
      <p:grpSp>
        <p:nvGrpSpPr>
          <p:cNvPr id="269" name="Google Shape;269;p11"/>
          <p:cNvGrpSpPr/>
          <p:nvPr/>
        </p:nvGrpSpPr>
        <p:grpSpPr>
          <a:xfrm>
            <a:off x="241356" y="637806"/>
            <a:ext cx="1082947" cy="4997797"/>
            <a:chOff x="241356" y="637806"/>
            <a:chExt cx="1082947" cy="4997797"/>
          </a:xfrm>
        </p:grpSpPr>
        <p:sp>
          <p:nvSpPr>
            <p:cNvPr id="270" name="Google Shape;270;p11"/>
            <p:cNvSpPr/>
            <p:nvPr/>
          </p:nvSpPr>
          <p:spPr>
            <a:xfrm>
              <a:off x="241356" y="637806"/>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a:t>
              </a:r>
              <a:endParaRPr/>
            </a:p>
          </p:txBody>
        </p:sp>
        <p:sp>
          <p:nvSpPr>
            <p:cNvPr id="271" name="Google Shape;271;p11"/>
            <p:cNvSpPr/>
            <p:nvPr/>
          </p:nvSpPr>
          <p:spPr>
            <a:xfrm>
              <a:off x="241356" y="1024761"/>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2</a:t>
              </a:r>
              <a:endParaRPr/>
            </a:p>
          </p:txBody>
        </p:sp>
        <p:sp>
          <p:nvSpPr>
            <p:cNvPr id="272" name="Google Shape;272;p11"/>
            <p:cNvSpPr/>
            <p:nvPr/>
          </p:nvSpPr>
          <p:spPr>
            <a:xfrm>
              <a:off x="241356" y="1443245"/>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3</a:t>
              </a:r>
              <a:endParaRPr/>
            </a:p>
          </p:txBody>
        </p:sp>
        <p:sp>
          <p:nvSpPr>
            <p:cNvPr id="273" name="Google Shape;273;p11"/>
            <p:cNvSpPr/>
            <p:nvPr/>
          </p:nvSpPr>
          <p:spPr>
            <a:xfrm>
              <a:off x="241356" y="1861733"/>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4</a:t>
              </a:r>
              <a:endParaRPr/>
            </a:p>
          </p:txBody>
        </p:sp>
        <p:sp>
          <p:nvSpPr>
            <p:cNvPr id="274" name="Google Shape;274;p11"/>
            <p:cNvSpPr/>
            <p:nvPr/>
          </p:nvSpPr>
          <p:spPr>
            <a:xfrm>
              <a:off x="241356" y="2280213"/>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5</a:t>
              </a:r>
              <a:endParaRPr/>
            </a:p>
          </p:txBody>
        </p:sp>
        <p:sp>
          <p:nvSpPr>
            <p:cNvPr id="275" name="Google Shape;275;p11"/>
            <p:cNvSpPr/>
            <p:nvPr/>
          </p:nvSpPr>
          <p:spPr>
            <a:xfrm>
              <a:off x="241356" y="2731337"/>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6</a:t>
              </a:r>
              <a:endParaRPr/>
            </a:p>
          </p:txBody>
        </p:sp>
        <p:sp>
          <p:nvSpPr>
            <p:cNvPr id="276" name="Google Shape;276;p11"/>
            <p:cNvSpPr/>
            <p:nvPr/>
          </p:nvSpPr>
          <p:spPr>
            <a:xfrm>
              <a:off x="241356" y="3148347"/>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7</a:t>
              </a:r>
              <a:endParaRPr/>
            </a:p>
          </p:txBody>
        </p:sp>
        <p:sp>
          <p:nvSpPr>
            <p:cNvPr id="277" name="Google Shape;277;p11"/>
            <p:cNvSpPr/>
            <p:nvPr/>
          </p:nvSpPr>
          <p:spPr>
            <a:xfrm>
              <a:off x="241356" y="3576610"/>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8</a:t>
              </a:r>
              <a:endParaRPr/>
            </a:p>
          </p:txBody>
        </p:sp>
        <p:sp>
          <p:nvSpPr>
            <p:cNvPr id="278" name="Google Shape;278;p11"/>
            <p:cNvSpPr/>
            <p:nvPr/>
          </p:nvSpPr>
          <p:spPr>
            <a:xfrm>
              <a:off x="241356" y="3971774"/>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9</a:t>
              </a:r>
              <a:endParaRPr/>
            </a:p>
          </p:txBody>
        </p:sp>
        <p:sp>
          <p:nvSpPr>
            <p:cNvPr id="279" name="Google Shape;279;p11"/>
            <p:cNvSpPr/>
            <p:nvPr/>
          </p:nvSpPr>
          <p:spPr>
            <a:xfrm>
              <a:off x="241356" y="4400037"/>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10</a:t>
              </a:r>
              <a:endParaRPr/>
            </a:p>
          </p:txBody>
        </p:sp>
        <p:sp>
          <p:nvSpPr>
            <p:cNvPr id="280" name="Google Shape;280;p11"/>
            <p:cNvSpPr/>
            <p:nvPr/>
          </p:nvSpPr>
          <p:spPr>
            <a:xfrm>
              <a:off x="241356" y="4828300"/>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11</a:t>
              </a:r>
              <a:endParaRPr/>
            </a:p>
          </p:txBody>
        </p:sp>
        <p:sp>
          <p:nvSpPr>
            <p:cNvPr id="281" name="Google Shape;281;p11"/>
            <p:cNvSpPr/>
            <p:nvPr/>
          </p:nvSpPr>
          <p:spPr>
            <a:xfrm>
              <a:off x="241356" y="5256563"/>
              <a:ext cx="1082947" cy="379040"/>
            </a:xfrm>
            <a:prstGeom prst="rect">
              <a:avLst/>
            </a:prstGeom>
            <a:solidFill>
              <a:srgbClr val="00206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Job 12</a:t>
              </a:r>
              <a:endParaRPr/>
            </a:p>
          </p:txBody>
        </p:sp>
      </p:grpSp>
      <p:sp>
        <p:nvSpPr>
          <p:cNvPr id="282" name="Google Shape;282;p11"/>
          <p:cNvSpPr/>
          <p:nvPr/>
        </p:nvSpPr>
        <p:spPr>
          <a:xfrm>
            <a:off x="1388293" y="637806"/>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Is the crude mortality rate changing?</a:t>
            </a:r>
            <a:endParaRPr sz="1800">
              <a:solidFill>
                <a:schemeClr val="lt1"/>
              </a:solidFill>
              <a:latin typeface="Arial"/>
              <a:ea typeface="Arial"/>
              <a:cs typeface="Arial"/>
              <a:sym typeface="Arial"/>
            </a:endParaRPr>
          </a:p>
        </p:txBody>
      </p:sp>
      <p:sp>
        <p:nvSpPr>
          <p:cNvPr id="283" name="Google Shape;283;p11"/>
          <p:cNvSpPr/>
          <p:nvPr/>
        </p:nvSpPr>
        <p:spPr>
          <a:xfrm>
            <a:off x="1388293" y="1057693"/>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Are the cause-specific or age-specific rates changing?</a:t>
            </a:r>
            <a:endParaRPr sz="1800">
              <a:solidFill>
                <a:schemeClr val="lt1"/>
              </a:solidFill>
              <a:latin typeface="Arial"/>
              <a:ea typeface="Arial"/>
              <a:cs typeface="Arial"/>
              <a:sym typeface="Arial"/>
            </a:endParaRPr>
          </a:p>
        </p:txBody>
      </p:sp>
      <p:sp>
        <p:nvSpPr>
          <p:cNvPr id="284" name="Google Shape;284;p11"/>
          <p:cNvSpPr/>
          <p:nvPr/>
        </p:nvSpPr>
        <p:spPr>
          <a:xfrm>
            <a:off x="1388293" y="1477580"/>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Are we seeing an increase in cholera cases?</a:t>
            </a:r>
            <a:endParaRPr sz="1800">
              <a:solidFill>
                <a:schemeClr val="lt1"/>
              </a:solidFill>
              <a:latin typeface="Arial"/>
              <a:ea typeface="Arial"/>
              <a:cs typeface="Arial"/>
              <a:sym typeface="Arial"/>
            </a:endParaRPr>
          </a:p>
        </p:txBody>
      </p:sp>
      <p:sp>
        <p:nvSpPr>
          <p:cNvPr id="285" name="Google Shape;285;p11"/>
          <p:cNvSpPr/>
          <p:nvPr/>
        </p:nvSpPr>
        <p:spPr>
          <a:xfrm>
            <a:off x="1388293" y="1897467"/>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Are we seeing a rise in traffic accidents?</a:t>
            </a:r>
            <a:endParaRPr sz="1800">
              <a:solidFill>
                <a:schemeClr val="lt1"/>
              </a:solidFill>
              <a:latin typeface="Arial"/>
              <a:ea typeface="Arial"/>
              <a:cs typeface="Arial"/>
              <a:sym typeface="Arial"/>
            </a:endParaRPr>
          </a:p>
        </p:txBody>
      </p:sp>
      <p:sp>
        <p:nvSpPr>
          <p:cNvPr id="286" name="Google Shape;286;p11"/>
          <p:cNvSpPr/>
          <p:nvPr/>
        </p:nvSpPr>
        <p:spPr>
          <a:xfrm>
            <a:off x="1388293" y="2317354"/>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Is the health system functioning?</a:t>
            </a:r>
            <a:endParaRPr sz="1800">
              <a:solidFill>
                <a:schemeClr val="lt1"/>
              </a:solidFill>
              <a:latin typeface="Arial"/>
              <a:ea typeface="Arial"/>
              <a:cs typeface="Arial"/>
              <a:sym typeface="Arial"/>
            </a:endParaRPr>
          </a:p>
        </p:txBody>
      </p:sp>
      <p:sp>
        <p:nvSpPr>
          <p:cNvPr id="287" name="Google Shape;287;p11"/>
          <p:cNvSpPr/>
          <p:nvPr/>
        </p:nvSpPr>
        <p:spPr>
          <a:xfrm>
            <a:off x="1388293" y="2737241"/>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Do we have the number of providers needed for the population?</a:t>
            </a:r>
            <a:endParaRPr sz="1800">
              <a:solidFill>
                <a:schemeClr val="lt1"/>
              </a:solidFill>
              <a:latin typeface="Arial"/>
              <a:ea typeface="Arial"/>
              <a:cs typeface="Arial"/>
              <a:sym typeface="Arial"/>
            </a:endParaRPr>
          </a:p>
        </p:txBody>
      </p:sp>
      <p:sp>
        <p:nvSpPr>
          <p:cNvPr id="288" name="Google Shape;288;p11"/>
          <p:cNvSpPr/>
          <p:nvPr/>
        </p:nvSpPr>
        <p:spPr>
          <a:xfrm>
            <a:off x="1388293" y="3157128"/>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Have we achieved adequate immunization coverage?</a:t>
            </a:r>
            <a:endParaRPr sz="1800">
              <a:solidFill>
                <a:schemeClr val="lt1"/>
              </a:solidFill>
              <a:latin typeface="Arial"/>
              <a:ea typeface="Arial"/>
              <a:cs typeface="Arial"/>
              <a:sym typeface="Arial"/>
            </a:endParaRPr>
          </a:p>
        </p:txBody>
      </p:sp>
      <p:sp>
        <p:nvSpPr>
          <p:cNvPr id="289" name="Google Shape;289;p11"/>
          <p:cNvSpPr/>
          <p:nvPr/>
        </p:nvSpPr>
        <p:spPr>
          <a:xfrm>
            <a:off x="1388293" y="3577015"/>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Are the rates of moderate to severe global acute malnutrition improving with targeted food distribution?</a:t>
            </a:r>
            <a:endParaRPr sz="1800">
              <a:solidFill>
                <a:schemeClr val="lt1"/>
              </a:solidFill>
              <a:latin typeface="Arial"/>
              <a:ea typeface="Arial"/>
              <a:cs typeface="Arial"/>
              <a:sym typeface="Arial"/>
            </a:endParaRPr>
          </a:p>
        </p:txBody>
      </p:sp>
      <p:sp>
        <p:nvSpPr>
          <p:cNvPr id="290" name="Google Shape;290;p11"/>
          <p:cNvSpPr/>
          <p:nvPr/>
        </p:nvSpPr>
        <p:spPr>
          <a:xfrm>
            <a:off x="1388293" y="3996902"/>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Are we seeing more low birth weight infants?</a:t>
            </a:r>
            <a:endParaRPr sz="1800">
              <a:solidFill>
                <a:schemeClr val="lt1"/>
              </a:solidFill>
              <a:latin typeface="Arial"/>
              <a:ea typeface="Arial"/>
              <a:cs typeface="Arial"/>
              <a:sym typeface="Arial"/>
            </a:endParaRPr>
          </a:p>
        </p:txBody>
      </p:sp>
      <p:sp>
        <p:nvSpPr>
          <p:cNvPr id="291" name="Google Shape;291;p11"/>
          <p:cNvSpPr/>
          <p:nvPr/>
        </p:nvSpPr>
        <p:spPr>
          <a:xfrm>
            <a:off x="1388293" y="4416789"/>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Are the WASH NGOs providing 15 l/p/day?</a:t>
            </a:r>
            <a:endParaRPr sz="1800">
              <a:solidFill>
                <a:schemeClr val="lt1"/>
              </a:solidFill>
              <a:latin typeface="Arial"/>
              <a:ea typeface="Arial"/>
              <a:cs typeface="Arial"/>
              <a:sym typeface="Arial"/>
            </a:endParaRPr>
          </a:p>
        </p:txBody>
      </p:sp>
      <p:sp>
        <p:nvSpPr>
          <p:cNvPr id="292" name="Google Shape;292;p11"/>
          <p:cNvSpPr/>
          <p:nvPr/>
        </p:nvSpPr>
        <p:spPr>
          <a:xfrm>
            <a:off x="1388293" y="4836676"/>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What are the fecal coliform readings at the tap sites?</a:t>
            </a:r>
            <a:endParaRPr sz="1800">
              <a:solidFill>
                <a:schemeClr val="lt1"/>
              </a:solidFill>
              <a:latin typeface="Arial"/>
              <a:ea typeface="Arial"/>
              <a:cs typeface="Arial"/>
              <a:sym typeface="Arial"/>
            </a:endParaRPr>
          </a:p>
        </p:txBody>
      </p:sp>
      <p:sp>
        <p:nvSpPr>
          <p:cNvPr id="293" name="Google Shape;293;p11"/>
          <p:cNvSpPr/>
          <p:nvPr/>
        </p:nvSpPr>
        <p:spPr>
          <a:xfrm>
            <a:off x="1388293" y="5256563"/>
            <a:ext cx="9900000" cy="37904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How adequate is healthcare access for reproductive aged women?</a:t>
            </a:r>
            <a:endParaRPr sz="1800">
              <a:solidFill>
                <a:schemeClr val="lt1"/>
              </a:solidFill>
              <a:latin typeface="Arial"/>
              <a:ea typeface="Arial"/>
              <a:cs typeface="Arial"/>
              <a:sym typeface="Arial"/>
            </a:endParaRPr>
          </a:p>
        </p:txBody>
      </p:sp>
      <p:sp>
        <p:nvSpPr>
          <p:cNvPr id="294" name="Google Shape;294;p11"/>
          <p:cNvSpPr/>
          <p:nvPr/>
        </p:nvSpPr>
        <p:spPr>
          <a:xfrm>
            <a:off x="-1" y="38100"/>
            <a:ext cx="11749825" cy="39538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What are the Many Faces of Surveillance?</a:t>
            </a:r>
            <a:endParaRPr sz="18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2"/>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600">
                <a:solidFill>
                  <a:srgbClr val="000000"/>
                </a:solidFill>
                <a:latin typeface="Calibri"/>
                <a:ea typeface="Calibri"/>
                <a:cs typeface="Calibri"/>
                <a:sym typeface="Calibri"/>
              </a:rPr>
              <a:t>Viz. notes:</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Frame : 8</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Slide 1 of 1</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Layout Name</a:t>
            </a:r>
            <a:r>
              <a:rPr lang="en-IN" sz="1600">
                <a:solidFill>
                  <a:srgbClr val="000000"/>
                </a:solidFill>
                <a:latin typeface="Calibri"/>
                <a:ea typeface="Calibri"/>
                <a:cs typeface="Calibri"/>
                <a:sym typeface="Calibri"/>
              </a:rPr>
              <a:t>:</a:t>
            </a:r>
            <a:endParaRPr i="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External image:</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3">
                  <a:extLst>
                    <a:ext uri="{A12FA001-AC4F-418D-AE19-62706E023703}">
                      <ahyp:hlinkClr val="tx"/>
                    </a:ext>
                  </a:extLst>
                </a:hlinkClick>
              </a:rPr>
              <a:t>https://t4.ftcdn.net/jpg/02/49/55/43/240_F_249554330_SurvpxEdhbgkiyBvfZLD43SoIl2sSmpk.jpg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4">
                  <a:extLst>
                    <a:ext uri="{A12FA001-AC4F-418D-AE19-62706E023703}">
                      <ahyp:hlinkClr val="tx"/>
                    </a:ext>
                  </a:extLst>
                </a:hlinkClick>
              </a:rPr>
              <a:t>https://t4.ftcdn.net/jpg/01/34/20/51/240_F_134205105_dEzunWxBriAleBfpO5J227D2hUFXkpOD.jpg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5">
                  <a:extLst>
                    <a:ext uri="{A12FA001-AC4F-418D-AE19-62706E023703}">
                      <ahyp:hlinkClr val="tx"/>
                    </a:ext>
                  </a:extLst>
                </a:hlinkClick>
              </a:rPr>
              <a:t>https://t3.ftcdn.net/jpg/02/71/54/38/240_F_271543896_pktKXaQ6TjHljsgAKTsxjCVA0qs5tn5Y.jpg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6">
                  <a:extLst>
                    <a:ext uri="{A12FA001-AC4F-418D-AE19-62706E023703}">
                      <ahyp:hlinkClr val="tx"/>
                    </a:ext>
                  </a:extLst>
                </a:hlinkClick>
              </a:rPr>
              <a:t>https://t4.ftcdn.net/jpg/01/97/75/95/240_F_197759518_9GvIa2TsH6Mf4BljCsqREctx1xAeK1xK.jpg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u="sng">
                <a:solidFill>
                  <a:srgbClr val="000000"/>
                </a:solidFill>
                <a:latin typeface="Calibri"/>
                <a:ea typeface="Calibri"/>
                <a:cs typeface="Calibri"/>
                <a:sym typeface="Calibri"/>
                <a:hlinkClick r:id="rId7">
                  <a:extLst>
                    <a:ext uri="{A12FA001-AC4F-418D-AE19-62706E023703}">
                      <ahyp:hlinkClr val="tx"/>
                    </a:ext>
                  </a:extLst>
                </a:hlinkClick>
              </a:rPr>
              <a:t>https://t4.ftcdn.net/jpg/02/97/75/65/240_F_297756514_57siTwQqEwqWuOYGtXXNG8Y8D5RYDRW8.jpg</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u="sng">
                <a:solidFill>
                  <a:srgbClr val="000000"/>
                </a:solidFill>
                <a:latin typeface="Calibri"/>
                <a:ea typeface="Calibri"/>
                <a:cs typeface="Calibri"/>
                <a:sym typeface="Calibri"/>
                <a:hlinkClick r:id="rId8">
                  <a:extLst>
                    <a:ext uri="{A12FA001-AC4F-418D-AE19-62706E023703}">
                      <ahyp:hlinkClr val="tx"/>
                    </a:ext>
                  </a:extLst>
                </a:hlinkClick>
              </a:rPr>
              <a:t>https://as1.ftcdn.net/jpg/01/78/83/74/500_F_178837442_e9LEqcEoE2PddDgQ6Qq7BP0cdzQipq1K.jpg</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Treatment</a:t>
            </a:r>
            <a:r>
              <a:rPr lang="en-I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rPr lang="en-IN" sz="1600">
                <a:solidFill>
                  <a:srgbClr val="000000"/>
                </a:solidFill>
                <a:latin typeface="Calibri"/>
                <a:ea typeface="Calibri"/>
                <a:cs typeface="Calibri"/>
                <a:sym typeface="Calibri"/>
              </a:rPr>
              <a:t>Display the OST with Ax1. Then show the images along with the OST </a:t>
            </a:r>
            <a:endParaRPr/>
          </a:p>
          <a:p>
            <a:pPr indent="0" lvl="0" marL="0" marR="0" rtl="0" algn="l">
              <a:spcBef>
                <a:spcPts val="0"/>
              </a:spcBef>
              <a:spcAft>
                <a:spcPts val="0"/>
              </a:spcAft>
              <a:buNone/>
            </a:pPr>
            <a:r>
              <a:rPr lang="en-IN" sz="1600">
                <a:solidFill>
                  <a:srgbClr val="000000"/>
                </a:solidFill>
                <a:latin typeface="Calibri"/>
                <a:ea typeface="Calibri"/>
                <a:cs typeface="Calibri"/>
                <a:sym typeface="Calibri"/>
              </a:rPr>
              <a:t>Start the first image with the first smart art and the bullet point.</a:t>
            </a:r>
            <a:endParaRPr/>
          </a:p>
          <a:p>
            <a:pPr indent="0" lvl="0" marL="0" marR="0" rtl="0" algn="l">
              <a:spcBef>
                <a:spcPts val="0"/>
              </a:spcBef>
              <a:spcAft>
                <a:spcPts val="0"/>
              </a:spcAft>
              <a:buNone/>
            </a:pPr>
            <a:r>
              <a:rPr lang="en-IN" sz="1600">
                <a:solidFill>
                  <a:srgbClr val="000000"/>
                </a:solidFill>
                <a:latin typeface="Calibri"/>
                <a:ea typeface="Calibri"/>
                <a:cs typeface="Calibri"/>
                <a:sym typeface="Calibri"/>
              </a:rPr>
              <a:t>Similarly follow for others.</a:t>
            </a:r>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301" name="Google Shape;301;p12"/>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302" name="Google Shape;302;p12"/>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303" name="Google Shape;303;p12"/>
          <p:cNvPicPr preferRelativeResize="0"/>
          <p:nvPr/>
        </p:nvPicPr>
        <p:blipFill rotWithShape="1">
          <a:blip r:embed="rId9">
            <a:alphaModFix/>
          </a:blip>
          <a:srcRect b="0" l="626" r="0" t="0"/>
          <a:stretch/>
        </p:blipFill>
        <p:spPr>
          <a:xfrm>
            <a:off x="20638" y="38100"/>
            <a:ext cx="12171362" cy="334963"/>
          </a:xfrm>
          <a:prstGeom prst="rect">
            <a:avLst/>
          </a:prstGeom>
          <a:noFill/>
          <a:ln>
            <a:noFill/>
          </a:ln>
        </p:spPr>
      </p:pic>
      <p:sp>
        <p:nvSpPr>
          <p:cNvPr id="304" name="Google Shape;304;p12"/>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305" name="Google Shape;305;p12"/>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Communicable Diseases Surveillance During Emergencies </a:t>
            </a:r>
            <a:endParaRPr sz="1600">
              <a:solidFill>
                <a:srgbClr val="FFFFFF"/>
              </a:solidFill>
              <a:latin typeface="Calibri"/>
              <a:ea typeface="Calibri"/>
              <a:cs typeface="Calibri"/>
              <a:sym typeface="Calibri"/>
            </a:endParaRPr>
          </a:p>
        </p:txBody>
      </p:sp>
      <p:sp>
        <p:nvSpPr>
          <p:cNvPr id="306" name="Google Shape;306;p1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307" name="Google Shape;307;p12"/>
          <p:cNvSpPr txBox="1"/>
          <p:nvPr/>
        </p:nvSpPr>
        <p:spPr>
          <a:xfrm>
            <a:off x="101162" y="1119352"/>
            <a:ext cx="77093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An effective surveillance should:</a:t>
            </a:r>
            <a:endParaRPr/>
          </a:p>
        </p:txBody>
      </p:sp>
      <p:sp>
        <p:nvSpPr>
          <p:cNvPr id="308" name="Google Shape;308;p12"/>
          <p:cNvSpPr txBox="1"/>
          <p:nvPr/>
        </p:nvSpPr>
        <p:spPr>
          <a:xfrm>
            <a:off x="987972" y="2801007"/>
            <a:ext cx="3026980" cy="3783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9" name="Google Shape;309;p12"/>
          <p:cNvGrpSpPr/>
          <p:nvPr/>
        </p:nvGrpSpPr>
        <p:grpSpPr>
          <a:xfrm>
            <a:off x="646387" y="1488684"/>
            <a:ext cx="10936014" cy="4573374"/>
            <a:chOff x="0" y="0"/>
            <a:chExt cx="10936014" cy="4573374"/>
          </a:xfrm>
        </p:grpSpPr>
        <p:sp>
          <p:nvSpPr>
            <p:cNvPr id="310" name="Google Shape;310;p12"/>
            <p:cNvSpPr/>
            <p:nvPr/>
          </p:nvSpPr>
          <p:spPr>
            <a:xfrm>
              <a:off x="0" y="0"/>
              <a:ext cx="10936014" cy="2058018"/>
            </a:xfrm>
            <a:prstGeom prst="roundRect">
              <a:avLst>
                <a:gd fmla="val 10000" name="adj"/>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329335" y="274402"/>
              <a:ext cx="1581129" cy="1509213"/>
            </a:xfrm>
            <a:prstGeom prst="roundRect">
              <a:avLst>
                <a:gd fmla="val 10000" name="adj"/>
              </a:avLst>
            </a:prstGeom>
            <a:blipFill rotWithShape="1">
              <a:blip r:embed="rId10">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rot="10800000">
              <a:off x="329335" y="2058018"/>
              <a:ext cx="1581129" cy="2515356"/>
            </a:xfrm>
            <a:prstGeom prst="round2SameRect">
              <a:avLst>
                <a:gd fmla="val 10500" name="adj1"/>
                <a:gd fmla="val 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txBox="1"/>
            <p:nvPr/>
          </p:nvSpPr>
          <p:spPr>
            <a:xfrm>
              <a:off x="377960" y="2058018"/>
              <a:ext cx="1483879" cy="2466731"/>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b="0" i="0" lang="en-IN" sz="1600" u="none" strike="noStrike">
                  <a:solidFill>
                    <a:schemeClr val="dk1"/>
                  </a:solidFill>
                  <a:latin typeface="Calibri"/>
                  <a:ea typeface="Calibri"/>
                  <a:cs typeface="Calibri"/>
                  <a:sym typeface="Calibri"/>
                </a:rPr>
                <a:t>Establish</a:t>
              </a:r>
              <a:r>
                <a:rPr b="0" i="0" lang="en-IN" sz="1600" u="none" strike="noStrike">
                  <a:solidFill>
                    <a:schemeClr val="dk1"/>
                  </a:solidFill>
                  <a:latin typeface="Calibri"/>
                  <a:ea typeface="Calibri"/>
                  <a:cs typeface="Calibri"/>
                  <a:sym typeface="Calibri"/>
                </a:rPr>
                <a:t> </a:t>
              </a:r>
              <a:r>
                <a:rPr b="0" i="0" lang="en-IN" sz="1600" u="none" strike="noStrike">
                  <a:solidFill>
                    <a:schemeClr val="dk1"/>
                  </a:solidFill>
                  <a:latin typeface="Calibri"/>
                  <a:ea typeface="Calibri"/>
                  <a:cs typeface="Calibri"/>
                  <a:sym typeface="Calibri"/>
                </a:rPr>
                <a:t>other public health activities at the same time in the phase of emergency response.</a:t>
              </a:r>
              <a:endParaRPr sz="1600">
                <a:solidFill>
                  <a:schemeClr val="lt1"/>
                </a:solidFill>
                <a:latin typeface="Arial"/>
                <a:ea typeface="Arial"/>
                <a:cs typeface="Arial"/>
                <a:sym typeface="Arial"/>
              </a:endParaRPr>
            </a:p>
          </p:txBody>
        </p:sp>
        <p:sp>
          <p:nvSpPr>
            <p:cNvPr id="314" name="Google Shape;314;p12"/>
            <p:cNvSpPr/>
            <p:nvPr/>
          </p:nvSpPr>
          <p:spPr>
            <a:xfrm>
              <a:off x="2068578" y="274402"/>
              <a:ext cx="1581129" cy="1509213"/>
            </a:xfrm>
            <a:prstGeom prst="roundRect">
              <a:avLst>
                <a:gd fmla="val 10000" name="adj"/>
              </a:avLst>
            </a:prstGeom>
            <a:blipFill rotWithShape="1">
              <a:blip r:embed="rId11">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rot="10800000">
              <a:off x="2068578" y="2058018"/>
              <a:ext cx="1581129" cy="2515356"/>
            </a:xfrm>
            <a:prstGeom prst="round2SameRect">
              <a:avLst>
                <a:gd fmla="val 10500" name="adj1"/>
                <a:gd fmla="val 0" name="adj2"/>
              </a:avLst>
            </a:prstGeom>
            <a:solidFill>
              <a:srgbClr val="43A2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txBox="1"/>
            <p:nvPr/>
          </p:nvSpPr>
          <p:spPr>
            <a:xfrm>
              <a:off x="2117203" y="2058018"/>
              <a:ext cx="1483879" cy="2466731"/>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b="0" i="0" lang="en-IN" sz="1600" u="none" strike="noStrike">
                  <a:solidFill>
                    <a:schemeClr val="dk1"/>
                  </a:solidFill>
                  <a:latin typeface="Calibri"/>
                  <a:ea typeface="Calibri"/>
                  <a:cs typeface="Calibri"/>
                  <a:sym typeface="Calibri"/>
                </a:rPr>
                <a:t>Engage with a wide range of stakeholders.</a:t>
              </a:r>
              <a:endParaRPr sz="1600">
                <a:solidFill>
                  <a:schemeClr val="lt1"/>
                </a:solidFill>
                <a:latin typeface="Arial"/>
                <a:ea typeface="Arial"/>
                <a:cs typeface="Arial"/>
                <a:sym typeface="Arial"/>
              </a:endParaRPr>
            </a:p>
          </p:txBody>
        </p:sp>
        <p:sp>
          <p:nvSpPr>
            <p:cNvPr id="317" name="Google Shape;317;p12"/>
            <p:cNvSpPr/>
            <p:nvPr/>
          </p:nvSpPr>
          <p:spPr>
            <a:xfrm>
              <a:off x="3807820" y="274402"/>
              <a:ext cx="1581129" cy="1509213"/>
            </a:xfrm>
            <a:prstGeom prst="roundRect">
              <a:avLst>
                <a:gd fmla="val 10000" name="adj"/>
              </a:avLst>
            </a:prstGeom>
            <a:blipFill rotWithShape="1">
              <a:blip r:embed="rId12">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rot="10800000">
              <a:off x="3807820" y="2058018"/>
              <a:ext cx="1581129" cy="2515356"/>
            </a:xfrm>
            <a:prstGeom prst="round2SameRect">
              <a:avLst>
                <a:gd fmla="val 10500" name="adj1"/>
                <a:gd fmla="val 0" name="adj2"/>
              </a:avLst>
            </a:prstGeom>
            <a:solidFill>
              <a:srgbClr val="43BAA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txBox="1"/>
            <p:nvPr/>
          </p:nvSpPr>
          <p:spPr>
            <a:xfrm>
              <a:off x="3856445" y="2058018"/>
              <a:ext cx="1483879" cy="2466731"/>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b="0" i="0" lang="en-IN" sz="1600" u="none" strike="noStrike">
                  <a:solidFill>
                    <a:schemeClr val="dk1"/>
                  </a:solidFill>
                  <a:latin typeface="Calibri"/>
                  <a:ea typeface="Calibri"/>
                  <a:cs typeface="Calibri"/>
                  <a:sym typeface="Calibri"/>
                </a:rPr>
                <a:t>Be simple and clear for workers as well as utilizers.</a:t>
              </a:r>
              <a:endParaRPr sz="1600">
                <a:solidFill>
                  <a:schemeClr val="lt1"/>
                </a:solidFill>
                <a:latin typeface="Arial"/>
                <a:ea typeface="Arial"/>
                <a:cs typeface="Arial"/>
                <a:sym typeface="Arial"/>
              </a:endParaRPr>
            </a:p>
          </p:txBody>
        </p:sp>
        <p:sp>
          <p:nvSpPr>
            <p:cNvPr id="320" name="Google Shape;320;p12"/>
            <p:cNvSpPr/>
            <p:nvPr/>
          </p:nvSpPr>
          <p:spPr>
            <a:xfrm>
              <a:off x="5547063" y="274402"/>
              <a:ext cx="1581129" cy="1509213"/>
            </a:xfrm>
            <a:prstGeom prst="roundRect">
              <a:avLst>
                <a:gd fmla="val 10000" name="adj"/>
              </a:avLst>
            </a:prstGeom>
            <a:blipFill rotWithShape="1">
              <a:blip r:embed="rId1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rot="10800000">
              <a:off x="5547063" y="2058018"/>
              <a:ext cx="1581129" cy="2515356"/>
            </a:xfrm>
            <a:prstGeom prst="round2SameRect">
              <a:avLst>
                <a:gd fmla="val 10500" name="adj1"/>
                <a:gd fmla="val 0" name="adj2"/>
              </a:avLst>
            </a:prstGeom>
            <a:solidFill>
              <a:srgbClr val="44B57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txBox="1"/>
            <p:nvPr/>
          </p:nvSpPr>
          <p:spPr>
            <a:xfrm>
              <a:off x="5595688" y="2058018"/>
              <a:ext cx="1483879" cy="2466731"/>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b="0" i="0" lang="en-IN" sz="1600" u="none" strike="noStrike">
                  <a:solidFill>
                    <a:schemeClr val="dk1"/>
                  </a:solidFill>
                  <a:latin typeface="Calibri"/>
                  <a:ea typeface="Calibri"/>
                  <a:cs typeface="Calibri"/>
                  <a:sym typeface="Calibri"/>
                </a:rPr>
                <a:t>Define thresholds for the target diseases.</a:t>
              </a:r>
              <a:endParaRPr sz="1600">
                <a:solidFill>
                  <a:schemeClr val="lt1"/>
                </a:solidFill>
                <a:latin typeface="Arial"/>
                <a:ea typeface="Arial"/>
                <a:cs typeface="Arial"/>
                <a:sym typeface="Arial"/>
              </a:endParaRPr>
            </a:p>
          </p:txBody>
        </p:sp>
        <p:sp>
          <p:nvSpPr>
            <p:cNvPr id="323" name="Google Shape;323;p12"/>
            <p:cNvSpPr/>
            <p:nvPr/>
          </p:nvSpPr>
          <p:spPr>
            <a:xfrm>
              <a:off x="7286306" y="274402"/>
              <a:ext cx="1581129" cy="1509213"/>
            </a:xfrm>
            <a:prstGeom prst="roundRect">
              <a:avLst>
                <a:gd fmla="val 10000" name="adj"/>
              </a:avLst>
            </a:prstGeom>
            <a:blipFill rotWithShape="1">
              <a:blip r:embed="rId1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rot="10800000">
              <a:off x="7286306" y="2058018"/>
              <a:ext cx="1581129" cy="2515356"/>
            </a:xfrm>
            <a:prstGeom prst="round2SameRect">
              <a:avLst>
                <a:gd fmla="val 10500" name="adj1"/>
                <a:gd fmla="val 0" name="adj2"/>
              </a:avLst>
            </a:prstGeom>
            <a:solidFill>
              <a:srgbClr val="46AF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txBox="1"/>
            <p:nvPr/>
          </p:nvSpPr>
          <p:spPr>
            <a:xfrm>
              <a:off x="7334931" y="2058018"/>
              <a:ext cx="1483879" cy="2466731"/>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b="0" i="0" lang="en-IN" sz="1600" u="none" strike="noStrike">
                  <a:solidFill>
                    <a:schemeClr val="dk1"/>
                  </a:solidFill>
                  <a:latin typeface="Calibri"/>
                  <a:ea typeface="Calibri"/>
                  <a:cs typeface="Calibri"/>
                  <a:sym typeface="Calibri"/>
                </a:rPr>
                <a:t>Function in the recovery phase of a disaster.</a:t>
              </a:r>
              <a:endParaRPr sz="1600">
                <a:solidFill>
                  <a:schemeClr val="lt1"/>
                </a:solidFill>
                <a:latin typeface="Arial"/>
                <a:ea typeface="Arial"/>
                <a:cs typeface="Arial"/>
                <a:sym typeface="Arial"/>
              </a:endParaRPr>
            </a:p>
          </p:txBody>
        </p:sp>
        <p:sp>
          <p:nvSpPr>
            <p:cNvPr id="326" name="Google Shape;326;p12"/>
            <p:cNvSpPr/>
            <p:nvPr/>
          </p:nvSpPr>
          <p:spPr>
            <a:xfrm>
              <a:off x="9025548" y="274402"/>
              <a:ext cx="1581129" cy="1509213"/>
            </a:xfrm>
            <a:prstGeom prst="roundRect">
              <a:avLst>
                <a:gd fmla="val 10000" name="adj"/>
              </a:avLst>
            </a:prstGeom>
            <a:blipFill rotWithShape="1">
              <a:blip r:embed="rId1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rot="10800000">
              <a:off x="9025548" y="2058018"/>
              <a:ext cx="1581129" cy="2515356"/>
            </a:xfrm>
            <a:prstGeom prst="round2SameRect">
              <a:avLst>
                <a:gd fmla="val 10500" name="adj1"/>
                <a:gd fmla="val 0" name="adj2"/>
              </a:avLst>
            </a:prstGeom>
            <a:solidFill>
              <a:srgbClr val="6FAA4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txBox="1"/>
            <p:nvPr/>
          </p:nvSpPr>
          <p:spPr>
            <a:xfrm>
              <a:off x="9074173" y="2058018"/>
              <a:ext cx="1483879" cy="2466731"/>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b="0" i="0" lang="en-IN" sz="1600" u="none" strike="noStrike">
                  <a:solidFill>
                    <a:schemeClr val="dk1"/>
                  </a:solidFill>
                  <a:latin typeface="Calibri"/>
                  <a:ea typeface="Calibri"/>
                  <a:cs typeface="Calibri"/>
                  <a:sym typeface="Calibri"/>
                </a:rPr>
                <a:t>Integrate</a:t>
              </a:r>
              <a:r>
                <a:rPr b="0" i="0" lang="en-IN" sz="1600" u="none" strike="noStrike">
                  <a:solidFill>
                    <a:schemeClr val="dk1"/>
                  </a:solidFill>
                  <a:latin typeface="Calibri"/>
                  <a:ea typeface="Calibri"/>
                  <a:cs typeface="Calibri"/>
                  <a:sym typeface="Calibri"/>
                </a:rPr>
                <a:t> surveillance</a:t>
              </a:r>
              <a:r>
                <a:rPr b="0" i="0" lang="en-IN" sz="1600" u="none" strike="noStrike">
                  <a:solidFill>
                    <a:schemeClr val="dk1"/>
                  </a:solidFill>
                  <a:latin typeface="Calibri"/>
                  <a:ea typeface="Calibri"/>
                  <a:cs typeface="Calibri"/>
                  <a:sym typeface="Calibri"/>
                </a:rPr>
                <a:t> in the routine health information system.</a:t>
              </a:r>
              <a:endParaRPr sz="1600">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3"/>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200">
                <a:solidFill>
                  <a:srgbClr val="000000"/>
                </a:solidFill>
                <a:latin typeface="Calibri"/>
                <a:ea typeface="Calibri"/>
                <a:cs typeface="Calibri"/>
                <a:sym typeface="Calibri"/>
              </a:rPr>
              <a:t>Viz. notes:</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Frame : 9</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Slide 1 of 1</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Layout Name</a:t>
            </a:r>
            <a:r>
              <a:rPr lang="en-IN" sz="1200">
                <a:solidFill>
                  <a:srgbClr val="000000"/>
                </a:solidFill>
                <a:latin typeface="Calibri"/>
                <a:ea typeface="Calibri"/>
                <a:cs typeface="Calibri"/>
                <a:sym typeface="Calibri"/>
              </a:rPr>
              <a:t>:</a:t>
            </a:r>
            <a:endParaRPr i="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3">
                  <a:extLst>
                    <a:ext uri="{A12FA001-AC4F-418D-AE19-62706E023703}">
                      <ahyp:hlinkClr val="tx"/>
                    </a:ext>
                  </a:extLst>
                </a:hlinkClick>
              </a:rPr>
              <a:t>https://static.thenounproject.com/png/1429617-200.png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4">
                  <a:extLst>
                    <a:ext uri="{A12FA001-AC4F-418D-AE19-62706E023703}">
                      <ahyp:hlinkClr val="tx"/>
                    </a:ext>
                  </a:extLst>
                </a:hlinkClick>
              </a:rPr>
              <a:t>https://static.thenounproject.com/png/2485457-200.png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5">
                  <a:extLst>
                    <a:ext uri="{A12FA001-AC4F-418D-AE19-62706E023703}">
                      <ahyp:hlinkClr val="tx"/>
                    </a:ext>
                  </a:extLst>
                </a:hlinkClick>
              </a:rPr>
              <a:t>https://static.thenounproject.com/png/105366-200.png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6">
                  <a:extLst>
                    <a:ext uri="{A12FA001-AC4F-418D-AE19-62706E023703}">
                      <ahyp:hlinkClr val="tx"/>
                    </a:ext>
                  </a:extLst>
                </a:hlinkClick>
              </a:rPr>
              <a:t>https://static.thenounproject.com/png/3117294-200.png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7">
                  <a:extLst>
                    <a:ext uri="{A12FA001-AC4F-418D-AE19-62706E023703}">
                      <ahyp:hlinkClr val="tx"/>
                    </a:ext>
                  </a:extLst>
                </a:hlinkClick>
              </a:rPr>
              <a:t>https://static.thenounproject.com/png/3165598-200.png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https://t3.ftcdn.net/jpg/02/12/91/68/240_F_212916800_z9BJwNTxcM2JsejZyiVn7Ib7fjIenfqd.jpg</a:t>
            </a:r>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Treatment</a:t>
            </a:r>
            <a:r>
              <a:rPr lang="en-IN" sz="12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Display the image with AX1.</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Then Display the OST with the Ax2 first sentence. The show each icon along with the OST synced with the audio bullet points.</a:t>
            </a:r>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335" name="Google Shape;335;p13"/>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336" name="Google Shape;336;p13"/>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337" name="Google Shape;337;p13"/>
          <p:cNvPicPr preferRelativeResize="0"/>
          <p:nvPr/>
        </p:nvPicPr>
        <p:blipFill rotWithShape="1">
          <a:blip r:embed="rId8">
            <a:alphaModFix/>
          </a:blip>
          <a:srcRect b="0" l="626" r="0" t="0"/>
          <a:stretch/>
        </p:blipFill>
        <p:spPr>
          <a:xfrm>
            <a:off x="20638" y="38100"/>
            <a:ext cx="12171362" cy="334963"/>
          </a:xfrm>
          <a:prstGeom prst="rect">
            <a:avLst/>
          </a:prstGeom>
          <a:noFill/>
          <a:ln>
            <a:noFill/>
          </a:ln>
        </p:spPr>
      </p:pic>
      <p:sp>
        <p:nvSpPr>
          <p:cNvPr id="338" name="Google Shape;338;p13"/>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339" name="Google Shape;339;p13"/>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340" name="Google Shape;340;p1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341" name="Google Shape;341;p13"/>
          <p:cNvSpPr txBox="1"/>
          <p:nvPr/>
        </p:nvSpPr>
        <p:spPr>
          <a:xfrm>
            <a:off x="496775" y="918402"/>
            <a:ext cx="10128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CD surveillance should be designed to answer:</a:t>
            </a:r>
            <a:endParaRPr sz="1800">
              <a:solidFill>
                <a:schemeClr val="dk1"/>
              </a:solidFill>
              <a:latin typeface="Arial"/>
              <a:ea typeface="Arial"/>
              <a:cs typeface="Arial"/>
              <a:sym typeface="Arial"/>
            </a:endParaRPr>
          </a:p>
        </p:txBody>
      </p:sp>
      <p:grpSp>
        <p:nvGrpSpPr>
          <p:cNvPr id="342" name="Google Shape;342;p13"/>
          <p:cNvGrpSpPr/>
          <p:nvPr/>
        </p:nvGrpSpPr>
        <p:grpSpPr>
          <a:xfrm>
            <a:off x="7216173" y="1832596"/>
            <a:ext cx="4130722" cy="4049240"/>
            <a:chOff x="7469403" y="2407810"/>
            <a:chExt cx="4130722" cy="3591885"/>
          </a:xfrm>
        </p:grpSpPr>
        <p:sp>
          <p:nvSpPr>
            <p:cNvPr id="343" name="Google Shape;343;p13"/>
            <p:cNvSpPr/>
            <p:nvPr/>
          </p:nvSpPr>
          <p:spPr>
            <a:xfrm>
              <a:off x="7469403" y="4106739"/>
              <a:ext cx="41307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Whom do you want to know about?</a:t>
              </a:r>
              <a:endParaRPr/>
            </a:p>
          </p:txBody>
        </p:sp>
        <p:grpSp>
          <p:nvGrpSpPr>
            <p:cNvPr id="344" name="Google Shape;344;p13"/>
            <p:cNvGrpSpPr/>
            <p:nvPr/>
          </p:nvGrpSpPr>
          <p:grpSpPr>
            <a:xfrm>
              <a:off x="7644503" y="2407810"/>
              <a:ext cx="3583032" cy="3591885"/>
              <a:chOff x="7644503" y="2489698"/>
              <a:chExt cx="3583032" cy="3591885"/>
            </a:xfrm>
          </p:grpSpPr>
          <p:sp>
            <p:nvSpPr>
              <p:cNvPr id="345" name="Google Shape;345;p13"/>
              <p:cNvSpPr/>
              <p:nvPr/>
            </p:nvSpPr>
            <p:spPr>
              <a:xfrm>
                <a:off x="7644503" y="3294720"/>
                <a:ext cx="3583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How often do you want to know?</a:t>
                </a:r>
                <a:endParaRPr/>
              </a:p>
            </p:txBody>
          </p:sp>
          <p:sp>
            <p:nvSpPr>
              <p:cNvPr id="346" name="Google Shape;346;p13"/>
              <p:cNvSpPr/>
              <p:nvPr/>
            </p:nvSpPr>
            <p:spPr>
              <a:xfrm>
                <a:off x="7669345" y="4922001"/>
                <a:ext cx="28777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Where it should be done? </a:t>
                </a:r>
                <a:endParaRPr/>
              </a:p>
            </p:txBody>
          </p:sp>
          <p:sp>
            <p:nvSpPr>
              <p:cNvPr id="347" name="Google Shape;347;p13"/>
              <p:cNvSpPr/>
              <p:nvPr/>
            </p:nvSpPr>
            <p:spPr>
              <a:xfrm>
                <a:off x="7675758" y="2489698"/>
                <a:ext cx="31470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What do you want to know? </a:t>
                </a:r>
                <a:endParaRPr sz="1800">
                  <a:solidFill>
                    <a:schemeClr val="dk1"/>
                  </a:solidFill>
                  <a:latin typeface="Arial"/>
                  <a:ea typeface="Arial"/>
                  <a:cs typeface="Arial"/>
                  <a:sym typeface="Arial"/>
                </a:endParaRPr>
              </a:p>
            </p:txBody>
          </p:sp>
          <p:sp>
            <p:nvSpPr>
              <p:cNvPr id="348" name="Google Shape;348;p13"/>
              <p:cNvSpPr/>
              <p:nvPr/>
            </p:nvSpPr>
            <p:spPr>
              <a:xfrm>
                <a:off x="7659622" y="5712251"/>
                <a:ext cx="25955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How should it be done?</a:t>
                </a:r>
                <a:endParaRPr/>
              </a:p>
            </p:txBody>
          </p:sp>
        </p:grpSp>
      </p:grpSp>
      <p:grpSp>
        <p:nvGrpSpPr>
          <p:cNvPr id="349" name="Google Shape;349;p13"/>
          <p:cNvGrpSpPr/>
          <p:nvPr/>
        </p:nvGrpSpPr>
        <p:grpSpPr>
          <a:xfrm>
            <a:off x="6304265" y="1810126"/>
            <a:ext cx="760944" cy="4234156"/>
            <a:chOff x="6195081" y="1810126"/>
            <a:chExt cx="760944" cy="4234156"/>
          </a:xfrm>
        </p:grpSpPr>
        <p:grpSp>
          <p:nvGrpSpPr>
            <p:cNvPr id="350" name="Google Shape;350;p13"/>
            <p:cNvGrpSpPr/>
            <p:nvPr/>
          </p:nvGrpSpPr>
          <p:grpSpPr>
            <a:xfrm>
              <a:off x="6195081" y="1810126"/>
              <a:ext cx="721634" cy="2505904"/>
              <a:chOff x="6195081" y="1810126"/>
              <a:chExt cx="721634" cy="2505904"/>
            </a:xfrm>
          </p:grpSpPr>
          <p:pic>
            <p:nvPicPr>
              <p:cNvPr descr="https://static.thenounproject.com/png/1429617-200.png" id="351" name="Google Shape;351;p13"/>
              <p:cNvPicPr preferRelativeResize="0"/>
              <p:nvPr/>
            </p:nvPicPr>
            <p:blipFill rotWithShape="1">
              <a:blip r:embed="rId9">
                <a:alphaModFix/>
              </a:blip>
              <a:srcRect b="0" l="0" r="0" t="0"/>
              <a:stretch/>
            </p:blipFill>
            <p:spPr>
              <a:xfrm>
                <a:off x="6196715" y="1810126"/>
                <a:ext cx="720000" cy="720000"/>
              </a:xfrm>
              <a:prstGeom prst="rect">
                <a:avLst/>
              </a:prstGeom>
              <a:noFill/>
              <a:ln>
                <a:noFill/>
              </a:ln>
            </p:spPr>
          </p:pic>
          <p:pic>
            <p:nvPicPr>
              <p:cNvPr descr="https://static.thenounproject.com/png/2485457-200.png" id="352" name="Google Shape;352;p13"/>
              <p:cNvPicPr preferRelativeResize="0"/>
              <p:nvPr/>
            </p:nvPicPr>
            <p:blipFill rotWithShape="1">
              <a:blip r:embed="rId10">
                <a:alphaModFix/>
              </a:blip>
              <a:srcRect b="0" l="0" r="0" t="0"/>
              <a:stretch/>
            </p:blipFill>
            <p:spPr>
              <a:xfrm>
                <a:off x="6195081" y="2662460"/>
                <a:ext cx="720000" cy="720000"/>
              </a:xfrm>
              <a:prstGeom prst="rect">
                <a:avLst/>
              </a:prstGeom>
              <a:noFill/>
              <a:ln>
                <a:noFill/>
              </a:ln>
            </p:spPr>
          </p:pic>
          <p:pic>
            <p:nvPicPr>
              <p:cNvPr descr="https://static.thenounproject.com/png/646725-200.png" id="353" name="Google Shape;353;p13"/>
              <p:cNvPicPr preferRelativeResize="0"/>
              <p:nvPr/>
            </p:nvPicPr>
            <p:blipFill rotWithShape="1">
              <a:blip r:embed="rId11">
                <a:alphaModFix/>
              </a:blip>
              <a:srcRect b="0" l="0" r="0" t="0"/>
              <a:stretch/>
            </p:blipFill>
            <p:spPr>
              <a:xfrm>
                <a:off x="6195081" y="3596030"/>
                <a:ext cx="720000" cy="720000"/>
              </a:xfrm>
              <a:prstGeom prst="rect">
                <a:avLst/>
              </a:prstGeom>
              <a:noFill/>
              <a:ln>
                <a:noFill/>
              </a:ln>
            </p:spPr>
          </p:pic>
        </p:grpSp>
        <p:pic>
          <p:nvPicPr>
            <p:cNvPr descr="https://static.thenounproject.com/png/3117294-200.png" id="354" name="Google Shape;354;p13"/>
            <p:cNvPicPr preferRelativeResize="0"/>
            <p:nvPr/>
          </p:nvPicPr>
          <p:blipFill rotWithShape="1">
            <a:blip r:embed="rId12">
              <a:alphaModFix/>
            </a:blip>
            <a:srcRect b="0" l="0" r="0" t="0"/>
            <a:stretch/>
          </p:blipFill>
          <p:spPr>
            <a:xfrm>
              <a:off x="6214644" y="4488496"/>
              <a:ext cx="720000" cy="720000"/>
            </a:xfrm>
            <a:prstGeom prst="rect">
              <a:avLst/>
            </a:prstGeom>
            <a:noFill/>
            <a:ln>
              <a:noFill/>
            </a:ln>
          </p:spPr>
        </p:pic>
        <p:pic>
          <p:nvPicPr>
            <p:cNvPr descr="https://static.thenounproject.com/png/3165598-200.png" id="355" name="Google Shape;355;p13"/>
            <p:cNvPicPr preferRelativeResize="0"/>
            <p:nvPr/>
          </p:nvPicPr>
          <p:blipFill rotWithShape="1">
            <a:blip r:embed="rId13">
              <a:alphaModFix/>
            </a:blip>
            <a:srcRect b="0" l="0" r="0" t="0"/>
            <a:stretch/>
          </p:blipFill>
          <p:spPr>
            <a:xfrm>
              <a:off x="6236025" y="5324282"/>
              <a:ext cx="720000" cy="720000"/>
            </a:xfrm>
            <a:prstGeom prst="rect">
              <a:avLst/>
            </a:prstGeom>
            <a:noFill/>
            <a:ln>
              <a:noFill/>
            </a:ln>
          </p:spPr>
        </p:pic>
      </p:grpSp>
      <p:pic>
        <p:nvPicPr>
          <p:cNvPr descr="Young Asian engineer flying drone over construction site. Using unmanned aerial vehicle (UAV) for land and building site survey in civil engineering project." id="356" name="Google Shape;356;p13"/>
          <p:cNvPicPr preferRelativeResize="0"/>
          <p:nvPr/>
        </p:nvPicPr>
        <p:blipFill rotWithShape="1">
          <a:blip r:embed="rId14">
            <a:alphaModFix/>
          </a:blip>
          <a:srcRect b="0" l="0" r="0" t="0"/>
          <a:stretch/>
        </p:blipFill>
        <p:spPr>
          <a:xfrm>
            <a:off x="629829" y="2170126"/>
            <a:ext cx="4931024" cy="32965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4"/>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200">
                <a:solidFill>
                  <a:srgbClr val="000000"/>
                </a:solidFill>
                <a:latin typeface="Calibri"/>
                <a:ea typeface="Calibri"/>
                <a:cs typeface="Calibri"/>
                <a:sym typeface="Calibri"/>
              </a:rPr>
              <a:t>Viz. notes:</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Frame : 10</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Slide 1 of 1</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Layout Name</a:t>
            </a:r>
            <a:r>
              <a:rPr lang="en-IN" sz="1200">
                <a:solidFill>
                  <a:srgbClr val="000000"/>
                </a:solidFill>
                <a:latin typeface="Calibri"/>
                <a:ea typeface="Calibri"/>
                <a:cs typeface="Calibri"/>
                <a:sym typeface="Calibri"/>
              </a:rPr>
              <a:t>:</a:t>
            </a:r>
            <a:endParaRPr i="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3">
                  <a:extLst>
                    <a:ext uri="{A12FA001-AC4F-418D-AE19-62706E023703}">
                      <ahyp:hlinkClr val="tx"/>
                    </a:ext>
                  </a:extLst>
                </a:hlinkClick>
              </a:rPr>
              <a:t>https://t3.ftcdn.net/jpg/02/72/34/36/240_F_272343634_LER1KlI6P6DZGSxNxkagMOjQcC5gLc2W.jpg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4">
                  <a:extLst>
                    <a:ext uri="{A12FA001-AC4F-418D-AE19-62706E023703}">
                      <ahyp:hlinkClr val="tx"/>
                    </a:ext>
                  </a:extLst>
                </a:hlinkClick>
              </a:rPr>
              <a:t>https://t4.ftcdn.net/jpg/02/18/34/21/240_F_218342114_ikPOLdtEJ2mvKqAWqUZY8pQjVPlGHc3q.jpg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5">
                  <a:extLst>
                    <a:ext uri="{A12FA001-AC4F-418D-AE19-62706E023703}">
                      <ahyp:hlinkClr val="tx"/>
                    </a:ext>
                  </a:extLst>
                </a:hlinkClick>
              </a:rPr>
              <a:t>https://t3.ftcdn.net/jpg/02/71/60/08/240_F_271600813_ShFZe4tAREpS91eSrF10gE3IydQ69OiR.jpg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6">
                  <a:extLst>
                    <a:ext uri="{A12FA001-AC4F-418D-AE19-62706E023703}">
                      <ahyp:hlinkClr val="tx"/>
                    </a:ext>
                  </a:extLst>
                </a:hlinkClick>
              </a:rPr>
              <a:t>https://t4.ftcdn.net/jpg/01/01/31/71/240_F_101317181_iismSxKIKfcDd8OQaGpkbANOJNoi7SLf.jpg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7">
                  <a:extLst>
                    <a:ext uri="{A12FA001-AC4F-418D-AE19-62706E023703}">
                      <ahyp:hlinkClr val="tx"/>
                    </a:ext>
                  </a:extLst>
                </a:hlinkClick>
              </a:rPr>
              <a:t>https://t4.ftcdn.net/jpg/02/92/89/53/240_F_292895361_NZ044eeBMKCIEfGs9m2QKpcyHdjjgxNu.jpg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Treatment</a:t>
            </a:r>
            <a:r>
              <a:rPr lang="en-IN" sz="12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Sync the Ax1 with the OST.</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Then display each audio starting from Ax2 insync with the image and the Smart art text.</a:t>
            </a:r>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363" name="Google Shape;363;p14"/>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364" name="Google Shape;364;p14"/>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365" name="Google Shape;365;p14"/>
          <p:cNvPicPr preferRelativeResize="0"/>
          <p:nvPr/>
        </p:nvPicPr>
        <p:blipFill rotWithShape="1">
          <a:blip r:embed="rId8">
            <a:alphaModFix/>
          </a:blip>
          <a:srcRect b="0" l="626" r="0" t="0"/>
          <a:stretch/>
        </p:blipFill>
        <p:spPr>
          <a:xfrm>
            <a:off x="20638" y="38100"/>
            <a:ext cx="12171362" cy="334963"/>
          </a:xfrm>
          <a:prstGeom prst="rect">
            <a:avLst/>
          </a:prstGeom>
          <a:noFill/>
          <a:ln>
            <a:noFill/>
          </a:ln>
        </p:spPr>
      </p:pic>
      <p:sp>
        <p:nvSpPr>
          <p:cNvPr id="366" name="Google Shape;366;p14"/>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367" name="Google Shape;367;p14"/>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Challenges Faced While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368" name="Google Shape;368;p1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369" name="Google Shape;369;p14"/>
          <p:cNvGrpSpPr/>
          <p:nvPr/>
        </p:nvGrpSpPr>
        <p:grpSpPr>
          <a:xfrm>
            <a:off x="3145164" y="1392725"/>
            <a:ext cx="6786495" cy="4492366"/>
            <a:chOff x="1436721" y="23"/>
            <a:chExt cx="6786495" cy="4492366"/>
          </a:xfrm>
        </p:grpSpPr>
        <p:sp>
          <p:nvSpPr>
            <p:cNvPr id="370" name="Google Shape;370;p14"/>
            <p:cNvSpPr/>
            <p:nvPr/>
          </p:nvSpPr>
          <p:spPr>
            <a:xfrm rot="10800000">
              <a:off x="1799358" y="23"/>
              <a:ext cx="6423858" cy="725273"/>
            </a:xfrm>
            <a:prstGeom prst="homePlate">
              <a:avLst>
                <a:gd fmla="val 5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txBox="1"/>
            <p:nvPr/>
          </p:nvSpPr>
          <p:spPr>
            <a:xfrm>
              <a:off x="1980676" y="23"/>
              <a:ext cx="6242540" cy="725273"/>
            </a:xfrm>
            <a:prstGeom prst="rect">
              <a:avLst/>
            </a:prstGeom>
            <a:noFill/>
            <a:ln>
              <a:noFill/>
            </a:ln>
          </p:spPr>
          <p:txBody>
            <a:bodyPr anchorCtr="0" anchor="ctr" bIns="72375" lIns="319825" spcFirstLastPara="1" rIns="13512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b="0" i="0" lang="en-IN" sz="1900" u="none" strike="noStrike">
                  <a:solidFill>
                    <a:schemeClr val="dk1"/>
                  </a:solidFill>
                  <a:latin typeface="Calibri"/>
                  <a:ea typeface="Calibri"/>
                  <a:cs typeface="Calibri"/>
                  <a:sym typeface="Calibri"/>
                </a:rPr>
                <a:t>Surveillance needs the buy-in of all stakeholders at all levels to ensure functionality and sustainability.</a:t>
              </a:r>
              <a:endParaRPr sz="1900">
                <a:solidFill>
                  <a:schemeClr val="lt1"/>
                </a:solidFill>
                <a:latin typeface="Arial"/>
                <a:ea typeface="Arial"/>
                <a:cs typeface="Arial"/>
                <a:sym typeface="Arial"/>
              </a:endParaRPr>
            </a:p>
          </p:txBody>
        </p:sp>
        <p:sp>
          <p:nvSpPr>
            <p:cNvPr id="372" name="Google Shape;372;p14"/>
            <p:cNvSpPr/>
            <p:nvPr/>
          </p:nvSpPr>
          <p:spPr>
            <a:xfrm>
              <a:off x="1436721" y="23"/>
              <a:ext cx="725273" cy="725273"/>
            </a:xfrm>
            <a:prstGeom prst="ellipse">
              <a:avLst/>
            </a:prstGeom>
            <a:blipFill rotWithShape="1">
              <a:blip r:embed="rId9">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rot="10800000">
              <a:off x="1799358" y="941796"/>
              <a:ext cx="6423858" cy="725273"/>
            </a:xfrm>
            <a:prstGeom prst="homePlate">
              <a:avLst>
                <a:gd fmla="val 5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txBox="1"/>
            <p:nvPr/>
          </p:nvSpPr>
          <p:spPr>
            <a:xfrm>
              <a:off x="1980676" y="941796"/>
              <a:ext cx="6242540" cy="725273"/>
            </a:xfrm>
            <a:prstGeom prst="rect">
              <a:avLst/>
            </a:prstGeom>
            <a:noFill/>
            <a:ln>
              <a:noFill/>
            </a:ln>
          </p:spPr>
          <p:txBody>
            <a:bodyPr anchorCtr="0" anchor="ctr" bIns="72375" lIns="319825" spcFirstLastPara="1" rIns="13512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b="0" i="0" lang="en-IN" sz="1900" u="none" strike="noStrike">
                  <a:solidFill>
                    <a:schemeClr val="dk1"/>
                  </a:solidFill>
                  <a:latin typeface="Calibri"/>
                  <a:ea typeface="Calibri"/>
                  <a:cs typeface="Calibri"/>
                  <a:sym typeface="Calibri"/>
                </a:rPr>
                <a:t>Surveillance is challenged by delays in getting the information and in reporting during times of emergency.</a:t>
              </a:r>
              <a:endParaRPr sz="1900">
                <a:solidFill>
                  <a:schemeClr val="lt1"/>
                </a:solidFill>
                <a:latin typeface="Arial"/>
                <a:ea typeface="Arial"/>
                <a:cs typeface="Arial"/>
                <a:sym typeface="Arial"/>
              </a:endParaRPr>
            </a:p>
          </p:txBody>
        </p:sp>
        <p:sp>
          <p:nvSpPr>
            <p:cNvPr id="375" name="Google Shape;375;p14"/>
            <p:cNvSpPr/>
            <p:nvPr/>
          </p:nvSpPr>
          <p:spPr>
            <a:xfrm>
              <a:off x="1436721" y="941796"/>
              <a:ext cx="725273" cy="725273"/>
            </a:xfrm>
            <a:prstGeom prst="ellipse">
              <a:avLst/>
            </a:prstGeom>
            <a:blipFill rotWithShape="1">
              <a:blip r:embed="rId10">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rot="10800000">
              <a:off x="1799358" y="1883569"/>
              <a:ext cx="6423858" cy="725273"/>
            </a:xfrm>
            <a:prstGeom prst="homePlate">
              <a:avLst>
                <a:gd fmla="val 5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txBox="1"/>
            <p:nvPr/>
          </p:nvSpPr>
          <p:spPr>
            <a:xfrm>
              <a:off x="1980676" y="1883569"/>
              <a:ext cx="6242540" cy="725273"/>
            </a:xfrm>
            <a:prstGeom prst="rect">
              <a:avLst/>
            </a:prstGeom>
            <a:noFill/>
            <a:ln>
              <a:noFill/>
            </a:ln>
          </p:spPr>
          <p:txBody>
            <a:bodyPr anchorCtr="0" anchor="ctr" bIns="72375" lIns="319825" spcFirstLastPara="1" rIns="13512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b="0" i="0" lang="en-IN" sz="1900" u="none" strike="noStrike">
                  <a:solidFill>
                    <a:schemeClr val="dk1"/>
                  </a:solidFill>
                  <a:latin typeface="Calibri"/>
                  <a:ea typeface="Calibri"/>
                  <a:cs typeface="Calibri"/>
                  <a:sym typeface="Calibri"/>
                </a:rPr>
                <a:t>Surveillance can fail to analyze the collected data due to the availability of poor data.</a:t>
              </a:r>
              <a:endParaRPr sz="1900">
                <a:solidFill>
                  <a:schemeClr val="lt1"/>
                </a:solidFill>
                <a:latin typeface="Arial"/>
                <a:ea typeface="Arial"/>
                <a:cs typeface="Arial"/>
                <a:sym typeface="Arial"/>
              </a:endParaRPr>
            </a:p>
          </p:txBody>
        </p:sp>
        <p:sp>
          <p:nvSpPr>
            <p:cNvPr id="378" name="Google Shape;378;p14"/>
            <p:cNvSpPr/>
            <p:nvPr/>
          </p:nvSpPr>
          <p:spPr>
            <a:xfrm>
              <a:off x="1436721" y="1883569"/>
              <a:ext cx="725273" cy="725273"/>
            </a:xfrm>
            <a:prstGeom prst="ellipse">
              <a:avLst/>
            </a:prstGeom>
            <a:blipFill rotWithShape="1">
              <a:blip r:embed="rId11">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rot="10800000">
              <a:off x="1799358" y="2825342"/>
              <a:ext cx="6423858" cy="725273"/>
            </a:xfrm>
            <a:prstGeom prst="homePlate">
              <a:avLst>
                <a:gd fmla="val 5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txBox="1"/>
            <p:nvPr/>
          </p:nvSpPr>
          <p:spPr>
            <a:xfrm>
              <a:off x="1980676" y="2825342"/>
              <a:ext cx="6242540" cy="725273"/>
            </a:xfrm>
            <a:prstGeom prst="rect">
              <a:avLst/>
            </a:prstGeom>
            <a:noFill/>
            <a:ln>
              <a:noFill/>
            </a:ln>
          </p:spPr>
          <p:txBody>
            <a:bodyPr anchorCtr="0" anchor="ctr" bIns="72375" lIns="319825" spcFirstLastPara="1" rIns="13512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b="0" i="0" lang="en-IN" sz="1900" u="none" strike="noStrike">
                  <a:solidFill>
                    <a:schemeClr val="dk1"/>
                  </a:solidFill>
                  <a:latin typeface="Calibri"/>
                  <a:ea typeface="Calibri"/>
                  <a:cs typeface="Calibri"/>
                  <a:sym typeface="Calibri"/>
                </a:rPr>
                <a:t>Surveillance can fail to act because of limited resources and poor coordination.</a:t>
              </a:r>
              <a:endParaRPr sz="1900">
                <a:solidFill>
                  <a:schemeClr val="lt1"/>
                </a:solidFill>
                <a:latin typeface="Arial"/>
                <a:ea typeface="Arial"/>
                <a:cs typeface="Arial"/>
                <a:sym typeface="Arial"/>
              </a:endParaRPr>
            </a:p>
          </p:txBody>
        </p:sp>
        <p:sp>
          <p:nvSpPr>
            <p:cNvPr id="381" name="Google Shape;381;p14"/>
            <p:cNvSpPr/>
            <p:nvPr/>
          </p:nvSpPr>
          <p:spPr>
            <a:xfrm>
              <a:off x="1436721" y="2825342"/>
              <a:ext cx="725273" cy="725273"/>
            </a:xfrm>
            <a:prstGeom prst="ellipse">
              <a:avLst/>
            </a:prstGeom>
            <a:blipFill rotWithShape="1">
              <a:blip r:embed="rId12">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rot="10800000">
              <a:off x="1799358" y="3767116"/>
              <a:ext cx="6423858" cy="725273"/>
            </a:xfrm>
            <a:prstGeom prst="homePlate">
              <a:avLst>
                <a:gd fmla="val 5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txBox="1"/>
            <p:nvPr/>
          </p:nvSpPr>
          <p:spPr>
            <a:xfrm>
              <a:off x="1980676" y="3767116"/>
              <a:ext cx="6242540" cy="725273"/>
            </a:xfrm>
            <a:prstGeom prst="rect">
              <a:avLst/>
            </a:prstGeom>
            <a:noFill/>
            <a:ln>
              <a:noFill/>
            </a:ln>
          </p:spPr>
          <p:txBody>
            <a:bodyPr anchorCtr="0" anchor="ctr" bIns="72375" lIns="319825" spcFirstLastPara="1" rIns="13512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b="0" i="0" lang="en-IN" sz="1900" u="none" strike="noStrike">
                  <a:solidFill>
                    <a:schemeClr val="dk1"/>
                  </a:solidFill>
                  <a:latin typeface="Calibri"/>
                  <a:ea typeface="Calibri"/>
                  <a:cs typeface="Calibri"/>
                  <a:sym typeface="Calibri"/>
                </a:rPr>
                <a:t>Surveillance can fail to communicate the findings to all levels.</a:t>
              </a:r>
              <a:endParaRPr sz="1900">
                <a:solidFill>
                  <a:schemeClr val="lt1"/>
                </a:solidFill>
                <a:latin typeface="Arial"/>
                <a:ea typeface="Arial"/>
                <a:cs typeface="Arial"/>
                <a:sym typeface="Arial"/>
              </a:endParaRPr>
            </a:p>
          </p:txBody>
        </p:sp>
        <p:sp>
          <p:nvSpPr>
            <p:cNvPr id="384" name="Google Shape;384;p14"/>
            <p:cNvSpPr/>
            <p:nvPr/>
          </p:nvSpPr>
          <p:spPr>
            <a:xfrm>
              <a:off x="1436721" y="3767116"/>
              <a:ext cx="725273" cy="725273"/>
            </a:xfrm>
            <a:prstGeom prst="ellipse">
              <a:avLst/>
            </a:prstGeom>
            <a:blipFill rotWithShape="1">
              <a:blip r:embed="rId1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4"/>
          <p:cNvSpPr txBox="1"/>
          <p:nvPr/>
        </p:nvSpPr>
        <p:spPr>
          <a:xfrm>
            <a:off x="626831" y="801858"/>
            <a:ext cx="77794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Challenges faced while surveillance: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5"/>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200">
                <a:solidFill>
                  <a:srgbClr val="000000"/>
                </a:solidFill>
                <a:latin typeface="Calibri"/>
                <a:ea typeface="Calibri"/>
                <a:cs typeface="Calibri"/>
                <a:sym typeface="Calibri"/>
              </a:rPr>
              <a:t>Viz. notes:</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Frame : 11</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Slide 1 of 1</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Layout Name</a:t>
            </a:r>
            <a:r>
              <a:rPr lang="en-IN" sz="1200">
                <a:solidFill>
                  <a:srgbClr val="000000"/>
                </a:solidFill>
                <a:latin typeface="Calibri"/>
                <a:ea typeface="Calibri"/>
                <a:cs typeface="Calibri"/>
                <a:sym typeface="Calibri"/>
              </a:rPr>
              <a:t>:</a:t>
            </a:r>
            <a:endParaRPr i="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lang="en-IN" sz="1200" u="sng">
                <a:solidFill>
                  <a:schemeClr val="dk1"/>
                </a:solidFill>
                <a:latin typeface="Arial"/>
                <a:ea typeface="Arial"/>
                <a:cs typeface="Arial"/>
                <a:sym typeface="Arial"/>
                <a:hlinkClick r:id="rId3">
                  <a:extLst>
                    <a:ext uri="{A12FA001-AC4F-418D-AE19-62706E023703}">
                      <ahyp:hlinkClr val="tx"/>
                    </a:ext>
                  </a:extLst>
                </a:hlinkClick>
              </a:rPr>
              <a:t>https://stock.adobe.com/images/monitoring-of-patient-in-operating-room-in-hospital/96773345 </a:t>
            </a:r>
            <a:r>
              <a:rPr b="1" lang="en-IN" sz="1200">
                <a:solidFill>
                  <a:srgbClr val="000000"/>
                </a:solidFill>
                <a:latin typeface="Calibri"/>
                <a:ea typeface="Calibri"/>
                <a:cs typeface="Calibri"/>
                <a:sym typeface="Calibri"/>
              </a:rPr>
              <a:t>Treatment</a:t>
            </a:r>
            <a:r>
              <a:rPr lang="en-IN" sz="12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Display the image and OST with the Ax1.</a:t>
            </a:r>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392" name="Google Shape;392;p15"/>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393" name="Google Shape;393;p15"/>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394" name="Google Shape;394;p15"/>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395" name="Google Shape;395;p15"/>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396" name="Google Shape;396;p15"/>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What Does Surveillance Require?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397" name="Google Shape;397;p1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398" name="Google Shape;398;p15"/>
          <p:cNvSpPr txBox="1"/>
          <p:nvPr/>
        </p:nvSpPr>
        <p:spPr>
          <a:xfrm>
            <a:off x="2380566" y="5551911"/>
            <a:ext cx="777943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What does surveillance require?</a:t>
            </a:r>
            <a:endParaRPr/>
          </a:p>
        </p:txBody>
      </p:sp>
      <p:pic>
        <p:nvPicPr>
          <p:cNvPr id="399" name="Google Shape;399;p15"/>
          <p:cNvPicPr preferRelativeResize="0"/>
          <p:nvPr/>
        </p:nvPicPr>
        <p:blipFill rotWithShape="1">
          <a:blip r:embed="rId5">
            <a:alphaModFix/>
          </a:blip>
          <a:srcRect b="0" l="0" r="0" t="0"/>
          <a:stretch/>
        </p:blipFill>
        <p:spPr>
          <a:xfrm>
            <a:off x="3256359" y="865594"/>
            <a:ext cx="6026415" cy="41350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6"/>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600">
                <a:solidFill>
                  <a:srgbClr val="000000"/>
                </a:solidFill>
                <a:latin typeface="Calibri"/>
                <a:ea typeface="Calibri"/>
                <a:cs typeface="Calibri"/>
                <a:sym typeface="Calibri"/>
              </a:rPr>
              <a:t>Viz. notes:</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Frame : 12</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Slide 1 of 7</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Layout Name</a:t>
            </a:r>
            <a:r>
              <a:rPr lang="en-IN" sz="1600">
                <a:solidFill>
                  <a:srgbClr val="000000"/>
                </a:solidFill>
                <a:latin typeface="Calibri"/>
                <a:ea typeface="Calibri"/>
                <a:cs typeface="Calibri"/>
                <a:sym typeface="Calibri"/>
              </a:rPr>
              <a:t>:</a:t>
            </a:r>
            <a:endParaRPr i="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Use the same image from the previous screen.</a:t>
            </a:r>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Treatment</a:t>
            </a:r>
            <a:r>
              <a:rPr lang="en-IN" sz="16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Show the image and OST and tabs with AX1.</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Display the text in each tab along with the Corresponding audio.</a:t>
            </a:r>
            <a:endParaRPr/>
          </a:p>
          <a:p>
            <a:pPr indent="0" lvl="0" marL="0" marR="0" rtl="0" algn="l">
              <a:spcBef>
                <a:spcPts val="0"/>
              </a:spcBef>
              <a:spcAft>
                <a:spcPts val="0"/>
              </a:spcAft>
              <a:buNone/>
            </a:pPr>
            <a:r>
              <a:rPr lang="en-IN" sz="1600">
                <a:solidFill>
                  <a:srgbClr val="000000"/>
                </a:solidFill>
                <a:latin typeface="Calibri"/>
                <a:ea typeface="Calibri"/>
                <a:cs typeface="Calibri"/>
                <a:sym typeface="Calibri"/>
              </a:rPr>
              <a:t>Sync the instruction text with IAX.</a:t>
            </a:r>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406" name="Google Shape;406;p16"/>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407" name="Google Shape;407;p16"/>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408" name="Google Shape;408;p16"/>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409" name="Google Shape;409;p16"/>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410" name="Google Shape;410;p16"/>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Surveillance Requirements: Time </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411" name="Google Shape;411;p1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412" name="Google Shape;412;p16"/>
          <p:cNvSpPr txBox="1"/>
          <p:nvPr/>
        </p:nvSpPr>
        <p:spPr>
          <a:xfrm>
            <a:off x="626831" y="801858"/>
            <a:ext cx="77794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requires a proper time management. </a:t>
            </a:r>
            <a:endParaRPr/>
          </a:p>
        </p:txBody>
      </p:sp>
      <p:pic>
        <p:nvPicPr>
          <p:cNvPr descr="Woman holding tablet with blank screen indoors. Mockup for design" id="413" name="Google Shape;413;p16"/>
          <p:cNvPicPr preferRelativeResize="0"/>
          <p:nvPr/>
        </p:nvPicPr>
        <p:blipFill rotWithShape="1">
          <a:blip r:embed="rId4">
            <a:alphaModFix/>
          </a:blip>
          <a:srcRect b="0" l="0" r="0" t="0"/>
          <a:stretch/>
        </p:blipFill>
        <p:spPr>
          <a:xfrm>
            <a:off x="149236" y="1283734"/>
            <a:ext cx="11934912" cy="4806422"/>
          </a:xfrm>
          <a:prstGeom prst="rect">
            <a:avLst/>
          </a:prstGeom>
          <a:noFill/>
          <a:ln>
            <a:noFill/>
          </a:ln>
        </p:spPr>
      </p:pic>
      <p:sp>
        <p:nvSpPr>
          <p:cNvPr id="414" name="Google Shape;414;p16"/>
          <p:cNvSpPr/>
          <p:nvPr/>
        </p:nvSpPr>
        <p:spPr>
          <a:xfrm>
            <a:off x="275845" y="1292327"/>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415" name="Google Shape;415;p16"/>
          <p:cNvSpPr/>
          <p:nvPr/>
        </p:nvSpPr>
        <p:spPr>
          <a:xfrm>
            <a:off x="2192813" y="1292327"/>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416" name="Google Shape;416;p16"/>
          <p:cNvSpPr/>
          <p:nvPr/>
        </p:nvSpPr>
        <p:spPr>
          <a:xfrm>
            <a:off x="4148222" y="1283734"/>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417" name="Google Shape;417;p16"/>
          <p:cNvSpPr/>
          <p:nvPr/>
        </p:nvSpPr>
        <p:spPr>
          <a:xfrm>
            <a:off x="8150698" y="1283734"/>
            <a:ext cx="1870257"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5</a:t>
            </a:r>
            <a:endParaRPr/>
          </a:p>
        </p:txBody>
      </p:sp>
      <p:sp>
        <p:nvSpPr>
          <p:cNvPr id="418" name="Google Shape;418;p16"/>
          <p:cNvSpPr/>
          <p:nvPr/>
        </p:nvSpPr>
        <p:spPr>
          <a:xfrm>
            <a:off x="6106884" y="1290152"/>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
        <p:nvSpPr>
          <p:cNvPr id="419" name="Google Shape;419;p16"/>
          <p:cNvSpPr/>
          <p:nvPr/>
        </p:nvSpPr>
        <p:spPr>
          <a:xfrm>
            <a:off x="10263182" y="1290152"/>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6</a:t>
            </a:r>
            <a:endParaRPr/>
          </a:p>
        </p:txBody>
      </p:sp>
      <p:sp>
        <p:nvSpPr>
          <p:cNvPr id="420" name="Google Shape;420;p16"/>
          <p:cNvSpPr txBox="1"/>
          <p:nvPr/>
        </p:nvSpPr>
        <p:spPr>
          <a:xfrm>
            <a:off x="149236" y="5866228"/>
            <a:ext cx="37715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Arial"/>
                <a:ea typeface="Arial"/>
                <a:cs typeface="Arial"/>
                <a:sym typeface="Arial"/>
              </a:rPr>
              <a:t>Click each tab to know more.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7"/>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200">
                <a:solidFill>
                  <a:srgbClr val="000000"/>
                </a:solidFill>
                <a:latin typeface="Calibri"/>
                <a:ea typeface="Calibri"/>
                <a:cs typeface="Calibri"/>
                <a:sym typeface="Calibri"/>
              </a:rPr>
              <a:t>Viz. notes:</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Frame : 12</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Slide 2-7 of 7</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427" name="Google Shape;427;p17"/>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428" name="Google Shape;428;p17"/>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429" name="Google Shape;429;p17"/>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430" name="Google Shape;430;p17"/>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431" name="Google Shape;431;p17"/>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Surveillance Requirements: Time </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432" name="Google Shape;432;p1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433" name="Google Shape;433;p17"/>
          <p:cNvSpPr txBox="1"/>
          <p:nvPr/>
        </p:nvSpPr>
        <p:spPr>
          <a:xfrm>
            <a:off x="626831" y="801858"/>
            <a:ext cx="77794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requires a proper time management. </a:t>
            </a:r>
            <a:endParaRPr/>
          </a:p>
        </p:txBody>
      </p:sp>
      <p:pic>
        <p:nvPicPr>
          <p:cNvPr descr="Woman holding tablet with blank screen indoors. Mockup for design" id="434" name="Google Shape;434;p17"/>
          <p:cNvPicPr preferRelativeResize="0"/>
          <p:nvPr/>
        </p:nvPicPr>
        <p:blipFill rotWithShape="1">
          <a:blip r:embed="rId4">
            <a:alphaModFix/>
          </a:blip>
          <a:srcRect b="0" l="0" r="0" t="0"/>
          <a:stretch/>
        </p:blipFill>
        <p:spPr>
          <a:xfrm>
            <a:off x="149236" y="1283734"/>
            <a:ext cx="11934912" cy="4806422"/>
          </a:xfrm>
          <a:prstGeom prst="rect">
            <a:avLst/>
          </a:prstGeom>
          <a:noFill/>
          <a:ln>
            <a:noFill/>
          </a:ln>
        </p:spPr>
      </p:pic>
      <p:sp>
        <p:nvSpPr>
          <p:cNvPr id="435" name="Google Shape;435;p17"/>
          <p:cNvSpPr/>
          <p:nvPr/>
        </p:nvSpPr>
        <p:spPr>
          <a:xfrm>
            <a:off x="275845" y="1292327"/>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436" name="Google Shape;436;p17"/>
          <p:cNvSpPr/>
          <p:nvPr/>
        </p:nvSpPr>
        <p:spPr>
          <a:xfrm>
            <a:off x="2234507" y="1290419"/>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437" name="Google Shape;437;p17"/>
          <p:cNvSpPr/>
          <p:nvPr/>
        </p:nvSpPr>
        <p:spPr>
          <a:xfrm>
            <a:off x="4148222" y="1283734"/>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438" name="Google Shape;438;p17"/>
          <p:cNvSpPr/>
          <p:nvPr/>
        </p:nvSpPr>
        <p:spPr>
          <a:xfrm>
            <a:off x="8150698" y="1283734"/>
            <a:ext cx="1870257"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5</a:t>
            </a:r>
            <a:endParaRPr/>
          </a:p>
        </p:txBody>
      </p:sp>
      <p:sp>
        <p:nvSpPr>
          <p:cNvPr id="439" name="Google Shape;439;p17"/>
          <p:cNvSpPr/>
          <p:nvPr/>
        </p:nvSpPr>
        <p:spPr>
          <a:xfrm>
            <a:off x="6106884" y="1290152"/>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
        <p:nvSpPr>
          <p:cNvPr id="440" name="Google Shape;440;p17"/>
          <p:cNvSpPr/>
          <p:nvPr/>
        </p:nvSpPr>
        <p:spPr>
          <a:xfrm>
            <a:off x="10263182" y="1290152"/>
            <a:ext cx="1728000" cy="54864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6</a:t>
            </a:r>
            <a:endParaRPr/>
          </a:p>
        </p:txBody>
      </p:sp>
      <p:sp>
        <p:nvSpPr>
          <p:cNvPr id="441" name="Google Shape;441;p17"/>
          <p:cNvSpPr txBox="1"/>
          <p:nvPr/>
        </p:nvSpPr>
        <p:spPr>
          <a:xfrm>
            <a:off x="149236" y="5866228"/>
            <a:ext cx="37715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Arial"/>
                <a:ea typeface="Arial"/>
                <a:cs typeface="Arial"/>
                <a:sym typeface="Arial"/>
              </a:rPr>
              <a:t>Click each tab to know more.</a:t>
            </a:r>
            <a:endParaRPr/>
          </a:p>
        </p:txBody>
      </p:sp>
      <p:sp>
        <p:nvSpPr>
          <p:cNvPr id="442" name="Google Shape;442;p17"/>
          <p:cNvSpPr/>
          <p:nvPr/>
        </p:nvSpPr>
        <p:spPr>
          <a:xfrm>
            <a:off x="275845" y="1874006"/>
            <a:ext cx="1728000" cy="3483836"/>
          </a:xfrm>
          <a:prstGeom prst="rect">
            <a:avLst/>
          </a:prstGeom>
          <a:solidFill>
            <a:srgbClr val="002060">
              <a:alpha val="6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lt1"/>
                </a:solidFill>
                <a:latin typeface="Arial"/>
                <a:ea typeface="Arial"/>
                <a:cs typeface="Arial"/>
                <a:sym typeface="Arial"/>
              </a:rPr>
              <a:t>The relief operation begins usually in a few days to weeks.</a:t>
            </a:r>
            <a:endParaRPr sz="1600">
              <a:solidFill>
                <a:schemeClr val="lt1"/>
              </a:solidFill>
              <a:latin typeface="Arial"/>
              <a:ea typeface="Arial"/>
              <a:cs typeface="Arial"/>
              <a:sym typeface="Arial"/>
            </a:endParaRPr>
          </a:p>
        </p:txBody>
      </p:sp>
      <p:sp>
        <p:nvSpPr>
          <p:cNvPr id="443" name="Google Shape;443;p17"/>
          <p:cNvSpPr/>
          <p:nvPr/>
        </p:nvSpPr>
        <p:spPr>
          <a:xfrm>
            <a:off x="2211808" y="1874006"/>
            <a:ext cx="1728000" cy="3448143"/>
          </a:xfrm>
          <a:prstGeom prst="rect">
            <a:avLst/>
          </a:prstGeom>
          <a:solidFill>
            <a:srgbClr val="002060">
              <a:alpha val="6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lt1"/>
                </a:solidFill>
                <a:latin typeface="Arial"/>
                <a:ea typeface="Arial"/>
                <a:cs typeface="Arial"/>
                <a:sym typeface="Arial"/>
              </a:rPr>
              <a:t>The constructing surveillance is based on the type of crisis.</a:t>
            </a:r>
            <a:endParaRPr sz="1600">
              <a:solidFill>
                <a:schemeClr val="lt1"/>
              </a:solidFill>
              <a:latin typeface="Arial"/>
              <a:ea typeface="Arial"/>
              <a:cs typeface="Arial"/>
              <a:sym typeface="Arial"/>
            </a:endParaRPr>
          </a:p>
        </p:txBody>
      </p:sp>
      <p:sp>
        <p:nvSpPr>
          <p:cNvPr id="444" name="Google Shape;444;p17"/>
          <p:cNvSpPr/>
          <p:nvPr/>
        </p:nvSpPr>
        <p:spPr>
          <a:xfrm>
            <a:off x="4148222" y="1874006"/>
            <a:ext cx="1728000" cy="3448143"/>
          </a:xfrm>
          <a:prstGeom prst="rect">
            <a:avLst/>
          </a:prstGeom>
          <a:solidFill>
            <a:srgbClr val="002060">
              <a:alpha val="6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lt1"/>
                </a:solidFill>
                <a:latin typeface="Arial"/>
                <a:ea typeface="Arial"/>
                <a:cs typeface="Arial"/>
                <a:sym typeface="Arial"/>
              </a:rPr>
              <a:t>The use of factors like accessibility and security can limit the immediate construction of the surveillance.</a:t>
            </a:r>
            <a:endParaRPr sz="1600">
              <a:solidFill>
                <a:schemeClr val="lt1"/>
              </a:solidFill>
              <a:latin typeface="Arial"/>
              <a:ea typeface="Arial"/>
              <a:cs typeface="Arial"/>
              <a:sym typeface="Arial"/>
            </a:endParaRPr>
          </a:p>
        </p:txBody>
      </p:sp>
      <p:sp>
        <p:nvSpPr>
          <p:cNvPr id="445" name="Google Shape;445;p17"/>
          <p:cNvSpPr/>
          <p:nvPr/>
        </p:nvSpPr>
        <p:spPr>
          <a:xfrm>
            <a:off x="6106319" y="1874006"/>
            <a:ext cx="1728000" cy="3448143"/>
          </a:xfrm>
          <a:prstGeom prst="rect">
            <a:avLst/>
          </a:prstGeom>
          <a:solidFill>
            <a:srgbClr val="002060">
              <a:alpha val="6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lt1"/>
                </a:solidFill>
                <a:latin typeface="Arial"/>
                <a:ea typeface="Arial"/>
                <a:cs typeface="Arial"/>
                <a:sym typeface="Arial"/>
              </a:rPr>
              <a:t>The constructing surveillance should be readjusted frequently as the assessments reveal new needs and facts. </a:t>
            </a:r>
            <a:endParaRPr/>
          </a:p>
        </p:txBody>
      </p:sp>
      <p:sp>
        <p:nvSpPr>
          <p:cNvPr id="446" name="Google Shape;446;p17"/>
          <p:cNvSpPr/>
          <p:nvPr/>
        </p:nvSpPr>
        <p:spPr>
          <a:xfrm>
            <a:off x="8150134" y="1838791"/>
            <a:ext cx="1882386" cy="3448143"/>
          </a:xfrm>
          <a:prstGeom prst="rect">
            <a:avLst/>
          </a:prstGeom>
          <a:solidFill>
            <a:srgbClr val="002060">
              <a:alpha val="6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lt1"/>
                </a:solidFill>
                <a:latin typeface="Arial"/>
                <a:ea typeface="Arial"/>
                <a:cs typeface="Arial"/>
                <a:sym typeface="Arial"/>
              </a:rPr>
              <a:t>The constructing surveillance anticipates and predicts the health problems that are likely to emerge.</a:t>
            </a:r>
            <a:endParaRPr sz="1600">
              <a:solidFill>
                <a:schemeClr val="lt1"/>
              </a:solidFill>
              <a:latin typeface="Arial"/>
              <a:ea typeface="Arial"/>
              <a:cs typeface="Arial"/>
              <a:sym typeface="Arial"/>
            </a:endParaRPr>
          </a:p>
        </p:txBody>
      </p:sp>
      <p:sp>
        <p:nvSpPr>
          <p:cNvPr id="447" name="Google Shape;447;p17"/>
          <p:cNvSpPr/>
          <p:nvPr/>
        </p:nvSpPr>
        <p:spPr>
          <a:xfrm>
            <a:off x="10263182" y="1874006"/>
            <a:ext cx="1728000" cy="3448143"/>
          </a:xfrm>
          <a:prstGeom prst="rect">
            <a:avLst/>
          </a:prstGeom>
          <a:solidFill>
            <a:srgbClr val="002060">
              <a:alpha val="6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lt1"/>
                </a:solidFill>
                <a:latin typeface="Arial"/>
                <a:ea typeface="Arial"/>
                <a:cs typeface="Arial"/>
                <a:sym typeface="Arial"/>
              </a:rPr>
              <a:t>The frequency of reporting can change based on the type of the emergency.</a:t>
            </a:r>
            <a:endParaRPr sz="16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8"/>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000">
                <a:solidFill>
                  <a:srgbClr val="000000"/>
                </a:solidFill>
                <a:latin typeface="Calibri"/>
                <a:ea typeface="Calibri"/>
                <a:cs typeface="Calibri"/>
                <a:sym typeface="Calibri"/>
              </a:rPr>
              <a:t>Viz. notes:</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Frame : 13</a:t>
            </a:r>
            <a:endParaRPr sz="2000">
              <a:solidFill>
                <a:srgbClr val="000000"/>
              </a:solidFill>
              <a:latin typeface="Calibri"/>
              <a:ea typeface="Calibri"/>
              <a:cs typeface="Calibri"/>
              <a:sym typeface="Calibri"/>
            </a:endParaRPr>
          </a:p>
          <a:p>
            <a:pPr indent="0" lvl="0" marL="0" marR="0" rtl="0" algn="l">
              <a:spcBef>
                <a:spcPts val="600"/>
              </a:spcBef>
              <a:spcAft>
                <a:spcPts val="0"/>
              </a:spcAft>
              <a:buNone/>
            </a:pPr>
            <a:r>
              <a:rPr lang="en-IN" sz="2000">
                <a:solidFill>
                  <a:srgbClr val="000000"/>
                </a:solidFill>
                <a:latin typeface="Calibri"/>
                <a:ea typeface="Calibri"/>
                <a:cs typeface="Calibri"/>
                <a:sym typeface="Calibri"/>
              </a:rPr>
              <a:t>Slide 1 of 1</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Layout Name</a:t>
            </a:r>
            <a:r>
              <a:rPr lang="en-IN" sz="2000">
                <a:solidFill>
                  <a:srgbClr val="000000"/>
                </a:solidFill>
                <a:latin typeface="Calibri"/>
                <a:ea typeface="Calibri"/>
                <a:cs typeface="Calibri"/>
                <a:sym typeface="Calibri"/>
              </a:rPr>
              <a:t>:</a:t>
            </a:r>
            <a:endParaRPr i="1" sz="20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b="1" lang="en-IN" sz="2000" u="sng">
                <a:solidFill>
                  <a:srgbClr val="000000"/>
                </a:solidFill>
                <a:latin typeface="Calibri"/>
                <a:ea typeface="Calibri"/>
                <a:cs typeface="Calibri"/>
                <a:sym typeface="Calibri"/>
                <a:hlinkClick r:id="rId3">
                  <a:extLst>
                    <a:ext uri="{A12FA001-AC4F-418D-AE19-62706E023703}">
                      <ahyp:hlinkClr val="tx"/>
                    </a:ext>
                  </a:extLst>
                </a:hlinkClick>
              </a:rPr>
              <a:t>https://t4.ftcdn.net/jpg/01/77/55/85/240_F_177558542_Iu3zpc5OB3DyIM17ZRHzazOJOeCQjPbr.jpg</a:t>
            </a:r>
            <a:endParaRPr b="1" sz="20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2000" u="sng">
                <a:solidFill>
                  <a:srgbClr val="000000"/>
                </a:solidFill>
                <a:latin typeface="Calibri"/>
                <a:ea typeface="Calibri"/>
                <a:cs typeface="Calibri"/>
                <a:sym typeface="Calibri"/>
                <a:hlinkClick r:id="rId4">
                  <a:extLst>
                    <a:ext uri="{A12FA001-AC4F-418D-AE19-62706E023703}">
                      <ahyp:hlinkClr val="tx"/>
                    </a:ext>
                  </a:extLst>
                </a:hlinkClick>
              </a:rPr>
              <a:t>https://t3.ftcdn.net/jpg/02/70/23/60/240_F_270236083_jJVrk67QyUAlGycdBi138xfpcN2nyzJX.jpg</a:t>
            </a:r>
            <a:endParaRPr b="1" sz="20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Treatment</a:t>
            </a:r>
            <a:r>
              <a:rPr lang="en-IN" sz="20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Display the text header with the AX2.</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Then sync the audio Ax2 ands Ax3 with the labels and the images.</a:t>
            </a:r>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454" name="Google Shape;454;p18"/>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455" name="Google Shape;455;p18"/>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456" name="Google Shape;456;p18"/>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457" name="Google Shape;457;p18"/>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458" name="Google Shape;458;p18"/>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Surveillance Requirements: Place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459" name="Google Shape;459;p1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460" name="Google Shape;460;p18"/>
          <p:cNvSpPr txBox="1"/>
          <p:nvPr/>
        </p:nvSpPr>
        <p:spPr>
          <a:xfrm>
            <a:off x="220742" y="751886"/>
            <a:ext cx="77794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requires a proper place.</a:t>
            </a:r>
            <a:endParaRPr/>
          </a:p>
        </p:txBody>
      </p:sp>
      <p:pic>
        <p:nvPicPr>
          <p:cNvPr descr="crowd of people in a shopping street" id="461" name="Google Shape;461;p18"/>
          <p:cNvPicPr preferRelativeResize="0"/>
          <p:nvPr/>
        </p:nvPicPr>
        <p:blipFill rotWithShape="1">
          <a:blip r:embed="rId6">
            <a:alphaModFix/>
          </a:blip>
          <a:srcRect b="0" l="0" r="0" t="0"/>
          <a:stretch/>
        </p:blipFill>
        <p:spPr>
          <a:xfrm>
            <a:off x="220742" y="1299395"/>
            <a:ext cx="6819900" cy="2286001"/>
          </a:xfrm>
          <a:prstGeom prst="rect">
            <a:avLst/>
          </a:prstGeom>
          <a:noFill/>
          <a:ln>
            <a:noFill/>
          </a:ln>
        </p:spPr>
      </p:pic>
      <p:sp>
        <p:nvSpPr>
          <p:cNvPr id="462" name="Google Shape;462;p18"/>
          <p:cNvSpPr/>
          <p:nvPr/>
        </p:nvSpPr>
        <p:spPr>
          <a:xfrm>
            <a:off x="7431167" y="1928111"/>
            <a:ext cx="43909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Know where displaced people are settled</a:t>
            </a:r>
            <a:endParaRPr sz="1800">
              <a:solidFill>
                <a:schemeClr val="dk1"/>
              </a:solidFill>
              <a:latin typeface="Arial"/>
              <a:ea typeface="Arial"/>
              <a:cs typeface="Arial"/>
              <a:sym typeface="Arial"/>
            </a:endParaRPr>
          </a:p>
        </p:txBody>
      </p:sp>
      <p:pic>
        <p:nvPicPr>
          <p:cNvPr descr="AZEZ, SYRIA – MAY 19: Refugee camp for syrian people in Burseya hill on May 19, 2019 in Azez, Syria. In the civil war that began in Syria in 2011, 12 million people were displaced." id="463" name="Google Shape;463;p18"/>
          <p:cNvPicPr preferRelativeResize="0"/>
          <p:nvPr/>
        </p:nvPicPr>
        <p:blipFill rotWithShape="1">
          <a:blip r:embed="rId7">
            <a:alphaModFix/>
          </a:blip>
          <a:srcRect b="0" l="0" r="0" t="0"/>
          <a:stretch/>
        </p:blipFill>
        <p:spPr>
          <a:xfrm>
            <a:off x="220742" y="3713601"/>
            <a:ext cx="6819900" cy="2286001"/>
          </a:xfrm>
          <a:prstGeom prst="rect">
            <a:avLst/>
          </a:prstGeom>
          <a:noFill/>
          <a:ln>
            <a:noFill/>
          </a:ln>
        </p:spPr>
      </p:pic>
      <p:sp>
        <p:nvSpPr>
          <p:cNvPr id="464" name="Google Shape;464;p18"/>
          <p:cNvSpPr/>
          <p:nvPr/>
        </p:nvSpPr>
        <p:spPr>
          <a:xfrm>
            <a:off x="7302927" y="4619040"/>
            <a:ext cx="4647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Know about all the refugee and IDPs camps</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9"/>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000">
                <a:solidFill>
                  <a:srgbClr val="000000"/>
                </a:solidFill>
                <a:latin typeface="Calibri"/>
                <a:ea typeface="Calibri"/>
                <a:cs typeface="Calibri"/>
                <a:sym typeface="Calibri"/>
              </a:rPr>
              <a:t>Viz. notes:</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Frame : 14</a:t>
            </a:r>
            <a:endParaRPr sz="2000">
              <a:solidFill>
                <a:srgbClr val="000000"/>
              </a:solidFill>
              <a:latin typeface="Calibri"/>
              <a:ea typeface="Calibri"/>
              <a:cs typeface="Calibri"/>
              <a:sym typeface="Calibri"/>
            </a:endParaRPr>
          </a:p>
          <a:p>
            <a:pPr indent="0" lvl="0" marL="0" marR="0" rtl="0" algn="l">
              <a:spcBef>
                <a:spcPts val="600"/>
              </a:spcBef>
              <a:spcAft>
                <a:spcPts val="0"/>
              </a:spcAft>
              <a:buNone/>
            </a:pPr>
            <a:r>
              <a:rPr lang="en-IN" sz="2000">
                <a:solidFill>
                  <a:srgbClr val="000000"/>
                </a:solidFill>
                <a:latin typeface="Calibri"/>
                <a:ea typeface="Calibri"/>
                <a:cs typeface="Calibri"/>
                <a:sym typeface="Calibri"/>
              </a:rPr>
              <a:t>Slide 1 of 1</a:t>
            </a:r>
            <a:endParaRPr sz="20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Layout Name</a:t>
            </a:r>
            <a:r>
              <a:rPr lang="en-IN" sz="2000">
                <a:solidFill>
                  <a:srgbClr val="000000"/>
                </a:solidFill>
                <a:latin typeface="Calibri"/>
                <a:ea typeface="Calibri"/>
                <a:cs typeface="Calibri"/>
                <a:sym typeface="Calibri"/>
              </a:rPr>
              <a:t>:</a:t>
            </a:r>
            <a:endParaRPr i="1" sz="20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b="1" lang="en-IN" sz="2000" u="sng">
                <a:solidFill>
                  <a:srgbClr val="000000"/>
                </a:solidFill>
                <a:latin typeface="Calibri"/>
                <a:ea typeface="Calibri"/>
                <a:cs typeface="Calibri"/>
                <a:sym typeface="Calibri"/>
                <a:hlinkClick r:id="rId3">
                  <a:extLst>
                    <a:ext uri="{A12FA001-AC4F-418D-AE19-62706E023703}">
                      <ahyp:hlinkClr val="tx"/>
                    </a:ext>
                  </a:extLst>
                </a:hlinkClick>
              </a:rPr>
              <a:t>https://t3.ftcdn.net/jpg/02/73/58/86/240_F_273588622_RyFJPwFH16s9GVBwKfhdKhQpx4MZ1J4J.jpg</a:t>
            </a:r>
            <a:endParaRPr b="1" sz="20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2000" u="sng">
                <a:solidFill>
                  <a:srgbClr val="000000"/>
                </a:solidFill>
                <a:latin typeface="Calibri"/>
                <a:ea typeface="Calibri"/>
                <a:cs typeface="Calibri"/>
                <a:sym typeface="Calibri"/>
                <a:hlinkClick r:id="rId4">
                  <a:extLst>
                    <a:ext uri="{A12FA001-AC4F-418D-AE19-62706E023703}">
                      <ahyp:hlinkClr val="tx"/>
                    </a:ext>
                  </a:extLst>
                </a:hlinkClick>
              </a:rPr>
              <a:t>https://t4.ftcdn.net/jpg/01/82/31/63/240_F_182316336_x3c7Y1QNpuqo3j6ygB8sgiHYWGt8EqP2.jpg</a:t>
            </a:r>
            <a:endParaRPr b="1" sz="20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20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2000">
                <a:solidFill>
                  <a:srgbClr val="000000"/>
                </a:solidFill>
                <a:latin typeface="Calibri"/>
                <a:ea typeface="Calibri"/>
                <a:cs typeface="Calibri"/>
                <a:sym typeface="Calibri"/>
              </a:rPr>
              <a:t>Treatment</a:t>
            </a:r>
            <a:r>
              <a:rPr lang="en-IN" sz="20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Display the OST at top with Ax1.</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Then display the images along with Ax2 and Ax3.</a:t>
            </a:r>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471" name="Google Shape;471;p19"/>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472" name="Google Shape;472;p19"/>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473" name="Google Shape;473;p19"/>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474" name="Google Shape;474;p19"/>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475" name="Google Shape;475;p19"/>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Surveillance Requirements: People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 </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476" name="Google Shape;476;p1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477" name="Google Shape;477;p19"/>
          <p:cNvSpPr txBox="1"/>
          <p:nvPr/>
        </p:nvSpPr>
        <p:spPr>
          <a:xfrm>
            <a:off x="533168" y="889593"/>
            <a:ext cx="77794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should know about the people:</a:t>
            </a:r>
            <a:endParaRPr/>
          </a:p>
        </p:txBody>
      </p:sp>
      <p:sp>
        <p:nvSpPr>
          <p:cNvPr id="478" name="Google Shape;478;p19"/>
          <p:cNvSpPr/>
          <p:nvPr/>
        </p:nvSpPr>
        <p:spPr>
          <a:xfrm>
            <a:off x="739157" y="4817138"/>
            <a:ext cx="4211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Knowledge about the refugee and IDPs</a:t>
            </a:r>
            <a:endParaRPr sz="1800">
              <a:solidFill>
                <a:schemeClr val="dk1"/>
              </a:solidFill>
              <a:latin typeface="Arial"/>
              <a:ea typeface="Arial"/>
              <a:cs typeface="Arial"/>
              <a:sym typeface="Arial"/>
            </a:endParaRPr>
          </a:p>
        </p:txBody>
      </p:sp>
      <p:sp>
        <p:nvSpPr>
          <p:cNvPr id="479" name="Google Shape;479;p19"/>
          <p:cNvSpPr/>
          <p:nvPr/>
        </p:nvSpPr>
        <p:spPr>
          <a:xfrm>
            <a:off x="6728179" y="4815533"/>
            <a:ext cx="37497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Idea about the population structure</a:t>
            </a:r>
            <a:endParaRPr sz="1800">
              <a:solidFill>
                <a:schemeClr val="dk1"/>
              </a:solidFill>
              <a:latin typeface="Arial"/>
              <a:ea typeface="Arial"/>
              <a:cs typeface="Arial"/>
              <a:sym typeface="Arial"/>
            </a:endParaRPr>
          </a:p>
        </p:txBody>
      </p:sp>
      <p:pic>
        <p:nvPicPr>
          <p:cNvPr descr="Homeless kids in destroyed city looking for shelter / Military forces destroyed hometown of people" id="480" name="Google Shape;480;p19"/>
          <p:cNvPicPr preferRelativeResize="0"/>
          <p:nvPr/>
        </p:nvPicPr>
        <p:blipFill rotWithShape="1">
          <a:blip r:embed="rId6">
            <a:alphaModFix/>
          </a:blip>
          <a:srcRect b="0" l="0" r="0" t="0"/>
          <a:stretch/>
        </p:blipFill>
        <p:spPr>
          <a:xfrm>
            <a:off x="538445" y="1742117"/>
            <a:ext cx="4417891" cy="2873426"/>
          </a:xfrm>
          <a:prstGeom prst="rect">
            <a:avLst/>
          </a:prstGeom>
          <a:noFill/>
          <a:ln>
            <a:noFill/>
          </a:ln>
        </p:spPr>
      </p:pic>
      <p:pic>
        <p:nvPicPr>
          <p:cNvPr descr="Aerial view on chaos of colored buildings - the heap of houses in the Asian cities caused by big human overpopulation." id="481" name="Google Shape;481;p19"/>
          <p:cNvPicPr preferRelativeResize="0"/>
          <p:nvPr/>
        </p:nvPicPr>
        <p:blipFill rotWithShape="1">
          <a:blip r:embed="rId7">
            <a:alphaModFix/>
          </a:blip>
          <a:srcRect b="0" l="0" r="0" t="0"/>
          <a:stretch/>
        </p:blipFill>
        <p:spPr>
          <a:xfrm>
            <a:off x="6261220" y="1756596"/>
            <a:ext cx="4310137" cy="2873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a:off x="0" y="362607"/>
            <a:ext cx="4972050" cy="584900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2800">
              <a:solidFill>
                <a:schemeClr val="lt1"/>
              </a:solidFill>
              <a:latin typeface="Calibri"/>
              <a:ea typeface="Calibri"/>
              <a:cs typeface="Calibri"/>
              <a:sym typeface="Calibri"/>
            </a:endParaRPr>
          </a:p>
        </p:txBody>
      </p:sp>
      <p:sp>
        <p:nvSpPr>
          <p:cNvPr id="102" name="Google Shape;102;p2"/>
          <p:cNvSpPr/>
          <p:nvPr/>
        </p:nvSpPr>
        <p:spPr>
          <a:xfrm>
            <a:off x="12192000" y="0"/>
            <a:ext cx="3154363" cy="6858000"/>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a:ea typeface="Century"/>
                <a:cs typeface="Century"/>
                <a:sym typeface="Century"/>
              </a:rPr>
              <a:t>Viz Notes:</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Splash Screen</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Frame 1 </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Slide 2 of 3</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Layout: 50:50 Slide</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a:solidFill>
                  <a:srgbClr val="000000"/>
                </a:solidFill>
                <a:latin typeface="Century"/>
                <a:ea typeface="Century"/>
                <a:cs typeface="Century"/>
                <a:sym typeface="Century"/>
              </a:rPr>
              <a:t>Treatment</a:t>
            </a:r>
            <a:r>
              <a:rPr lang="en-IN" sz="1800">
                <a:solidFill>
                  <a:srgbClr val="000000"/>
                </a:solidFill>
                <a:latin typeface="Century"/>
                <a:ea typeface="Century"/>
                <a:cs typeface="Century"/>
                <a:sym typeface="Century"/>
              </a:rPr>
              <a:t>: Show the given image on the right or on full screen and add text in sync with audio AX2.</a:t>
            </a:r>
            <a:endParaRPr sz="1800">
              <a:solidFill>
                <a:schemeClr val="dk1"/>
              </a:solidFill>
              <a:latin typeface="Century"/>
              <a:ea typeface="Century"/>
              <a:cs typeface="Century"/>
              <a:sym typeface="Century"/>
            </a:endParaRPr>
          </a:p>
          <a:p>
            <a:pPr indent="0" lvl="0" marL="0" marR="0" rtl="0" algn="l">
              <a:spcBef>
                <a:spcPts val="60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a:solidFill>
                  <a:srgbClr val="000000"/>
                </a:solidFill>
                <a:latin typeface="Century"/>
                <a:ea typeface="Century"/>
                <a:cs typeface="Century"/>
                <a:sym typeface="Century"/>
              </a:rPr>
              <a:t>Image source:</a:t>
            </a:r>
            <a:endParaRPr/>
          </a:p>
          <a:p>
            <a:pPr indent="0" lvl="0" marL="0" marR="0" rtl="0" algn="l">
              <a:spcBef>
                <a:spcPts val="0"/>
              </a:spcBef>
              <a:spcAft>
                <a:spcPts val="0"/>
              </a:spcAft>
              <a:buNone/>
            </a:pPr>
            <a:r>
              <a:t/>
            </a:r>
            <a:endParaRPr b="1"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u="sng">
                <a:solidFill>
                  <a:schemeClr val="dk1"/>
                </a:solidFill>
                <a:latin typeface="Century"/>
                <a:ea typeface="Century"/>
                <a:cs typeface="Century"/>
                <a:sym typeface="Century"/>
                <a:hlinkClick r:id="rId3">
                  <a:extLst>
                    <a:ext uri="{A12FA001-AC4F-418D-AE19-62706E023703}">
                      <ahyp:hlinkClr val="tx"/>
                    </a:ext>
                  </a:extLst>
                </a:hlinkClick>
              </a:rPr>
              <a:t>https://as2.ftcdn.net/jpg/03/30/47/11/500_F_330471142_agVBmfpB5DBQAwZT7jTQAxqZRtyuRrSr.jpg</a:t>
            </a:r>
            <a:endParaRPr b="1"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b="1"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p:txBody>
      </p:sp>
      <p:sp>
        <p:nvSpPr>
          <p:cNvPr id="103" name="Google Shape;103;p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104" name="Google Shape;104;p2"/>
          <p:cNvSpPr/>
          <p:nvPr/>
        </p:nvSpPr>
        <p:spPr>
          <a:xfrm>
            <a:off x="115614" y="2496727"/>
            <a:ext cx="4856436" cy="287572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3200">
                <a:solidFill>
                  <a:schemeClr val="lt1"/>
                </a:solidFill>
                <a:latin typeface="Arial"/>
                <a:ea typeface="Arial"/>
                <a:cs typeface="Arial"/>
                <a:sym typeface="Arial"/>
              </a:rPr>
              <a:t>Surveillance</a:t>
            </a:r>
            <a:r>
              <a:rPr lang="en-IN" sz="3200">
                <a:solidFill>
                  <a:schemeClr val="lt1"/>
                </a:solidFill>
                <a:latin typeface="Arial"/>
                <a:ea typeface="Arial"/>
                <a:cs typeface="Arial"/>
                <a:sym typeface="Arial"/>
              </a:rPr>
              <a:t> is critical during times of crises such as epidemics, natural disasters, famines, and conflicts. </a:t>
            </a:r>
            <a:endParaRPr sz="3200">
              <a:solidFill>
                <a:schemeClr val="lt1"/>
              </a:solidFill>
              <a:latin typeface="Arial"/>
              <a:ea typeface="Arial"/>
              <a:cs typeface="Arial"/>
              <a:sym typeface="Arial"/>
            </a:endParaRPr>
          </a:p>
        </p:txBody>
      </p:sp>
      <p:pic>
        <p:nvPicPr>
          <p:cNvPr descr="Epidemic infectious disease outbreak with person analyzing virus strain and worldwide situation. SARS-CoV-2 pathogen causing coronavirus covid-19 pandemic disrupting social and economic life" id="105" name="Google Shape;105;p2"/>
          <p:cNvPicPr preferRelativeResize="0"/>
          <p:nvPr/>
        </p:nvPicPr>
        <p:blipFill rotWithShape="1">
          <a:blip r:embed="rId4">
            <a:alphaModFix/>
          </a:blip>
          <a:srcRect b="0" l="0" r="0" t="0"/>
          <a:stretch/>
        </p:blipFill>
        <p:spPr>
          <a:xfrm>
            <a:off x="4972050" y="819806"/>
            <a:ext cx="7176407" cy="4730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0"/>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15</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1 of 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3">
                  <a:extLst>
                    <a:ext uri="{A12FA001-AC4F-418D-AE19-62706E023703}">
                      <ahyp:hlinkClr val="tx"/>
                    </a:ext>
                  </a:extLst>
                </a:hlinkClick>
              </a:rPr>
              <a:t>https://t3.ftcdn.net/jpg/01/76/86/26/240_F_176862638_rPtYhNme3o87Xz9bhDhdEht9uCG1zi3h.jpg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4">
                  <a:extLst>
                    <a:ext uri="{A12FA001-AC4F-418D-AE19-62706E023703}">
                      <ahyp:hlinkClr val="tx"/>
                    </a:ext>
                  </a:extLst>
                </a:hlinkClick>
              </a:rPr>
              <a:t>https://t3.ftcdn.net/jpg/02/90/98/60/240_F_290986049_0atkLLVd9yn80d8deCljZJ4JfoBOh6gX.jpg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5">
                  <a:extLst>
                    <a:ext uri="{A12FA001-AC4F-418D-AE19-62706E023703}">
                      <ahyp:hlinkClr val="tx"/>
                    </a:ext>
                  </a:extLst>
                </a:hlinkClick>
              </a:rPr>
              <a:t>https://t4.ftcdn.net/jpg/03/32/66/01/240_F_332660164_Xa3yoJoPIvoTgRLnZ3yOsgXD2ABBd3X1.jpg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u="sng">
                <a:solidFill>
                  <a:srgbClr val="000000"/>
                </a:solidFill>
                <a:latin typeface="Calibri"/>
                <a:ea typeface="Calibri"/>
                <a:cs typeface="Calibri"/>
                <a:sym typeface="Calibri"/>
                <a:hlinkClick r:id="rId6">
                  <a:extLst>
                    <a:ext uri="{A12FA001-AC4F-418D-AE19-62706E023703}">
                      <ahyp:hlinkClr val="tx"/>
                    </a:ext>
                  </a:extLst>
                </a:hlinkClick>
              </a:rPr>
              <a:t>https://t3.ftcdn.net/jpg/02/15/51/02/240_F_215510203_X190ZCaWN1lD0U7ayTEQdAQOISWQqHbD.jpg</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OST on the top with Ax1.</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Then show the images along with the Text in sync with the corresponding audio. The first image and text with Ax2. The images and text are placed in a clockwise manner.</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488" name="Google Shape;488;p20"/>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489" name="Google Shape;489;p20"/>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490" name="Google Shape;490;p20"/>
          <p:cNvPicPr preferRelativeResize="0"/>
          <p:nvPr/>
        </p:nvPicPr>
        <p:blipFill rotWithShape="1">
          <a:blip r:embed="rId7">
            <a:alphaModFix/>
          </a:blip>
          <a:srcRect b="0" l="626" r="0" t="0"/>
          <a:stretch/>
        </p:blipFill>
        <p:spPr>
          <a:xfrm>
            <a:off x="20638" y="38100"/>
            <a:ext cx="12171362" cy="334963"/>
          </a:xfrm>
          <a:prstGeom prst="rect">
            <a:avLst/>
          </a:prstGeom>
          <a:noFill/>
          <a:ln>
            <a:noFill/>
          </a:ln>
        </p:spPr>
      </p:pic>
      <p:sp>
        <p:nvSpPr>
          <p:cNvPr id="491" name="Google Shape;491;p20"/>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492" name="Google Shape;492;p20"/>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What Does Surveillance Measure?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493" name="Google Shape;493;p2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494" name="Google Shape;494;p20"/>
          <p:cNvGrpSpPr/>
          <p:nvPr/>
        </p:nvGrpSpPr>
        <p:grpSpPr>
          <a:xfrm>
            <a:off x="996381" y="1394245"/>
            <a:ext cx="10115151" cy="3438888"/>
            <a:chOff x="807196" y="6880"/>
            <a:chExt cx="10115151" cy="3438888"/>
          </a:xfrm>
        </p:grpSpPr>
        <p:sp>
          <p:nvSpPr>
            <p:cNvPr id="495" name="Google Shape;495;p20"/>
            <p:cNvSpPr/>
            <p:nvPr/>
          </p:nvSpPr>
          <p:spPr>
            <a:xfrm>
              <a:off x="1147189" y="132659"/>
              <a:ext cx="4542707" cy="1419596"/>
            </a:xfrm>
            <a:prstGeom prst="rect">
              <a:avLst/>
            </a:prstGeom>
            <a:solidFill>
              <a:schemeClr val="lt1">
                <a:alpha val="40000"/>
              </a:schemeClr>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txBox="1"/>
            <p:nvPr/>
          </p:nvSpPr>
          <p:spPr>
            <a:xfrm>
              <a:off x="1147189" y="132659"/>
              <a:ext cx="4542707" cy="1419596"/>
            </a:xfrm>
            <a:prstGeom prst="rect">
              <a:avLst/>
            </a:prstGeom>
            <a:noFill/>
            <a:ln>
              <a:noFill/>
            </a:ln>
          </p:spPr>
          <p:txBody>
            <a:bodyPr anchorCtr="0" anchor="ctr" bIns="76200" lIns="961525"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IN" sz="2000" u="none" strike="noStrike">
                  <a:solidFill>
                    <a:schemeClr val="dk1"/>
                  </a:solidFill>
                  <a:latin typeface="Calibri"/>
                  <a:ea typeface="Calibri"/>
                  <a:cs typeface="Calibri"/>
                  <a:sym typeface="Calibri"/>
                </a:rPr>
                <a:t>Morbidity due to communicable diseases</a:t>
              </a:r>
              <a:endParaRPr sz="2000">
                <a:solidFill>
                  <a:schemeClr val="dk1"/>
                </a:solidFill>
                <a:latin typeface="Arial"/>
                <a:ea typeface="Arial"/>
                <a:cs typeface="Arial"/>
                <a:sym typeface="Arial"/>
              </a:endParaRPr>
            </a:p>
          </p:txBody>
        </p:sp>
        <p:sp>
          <p:nvSpPr>
            <p:cNvPr id="497" name="Google Shape;497;p20"/>
            <p:cNvSpPr/>
            <p:nvPr/>
          </p:nvSpPr>
          <p:spPr>
            <a:xfrm>
              <a:off x="914538" y="73832"/>
              <a:ext cx="1080458" cy="1198124"/>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6136017" y="157023"/>
              <a:ext cx="4678988" cy="1462184"/>
            </a:xfrm>
            <a:prstGeom prst="rect">
              <a:avLst/>
            </a:prstGeom>
            <a:solidFill>
              <a:schemeClr val="lt1">
                <a:alpha val="40000"/>
              </a:schemeClr>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txBox="1"/>
            <p:nvPr/>
          </p:nvSpPr>
          <p:spPr>
            <a:xfrm>
              <a:off x="6136017" y="157023"/>
              <a:ext cx="4678988" cy="1462184"/>
            </a:xfrm>
            <a:prstGeom prst="rect">
              <a:avLst/>
            </a:prstGeom>
            <a:noFill/>
            <a:ln>
              <a:noFill/>
            </a:ln>
          </p:spPr>
          <p:txBody>
            <a:bodyPr anchorCtr="0" anchor="ctr" bIns="76200" lIns="990375"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IN" sz="2000" u="none" strike="noStrike">
                  <a:solidFill>
                    <a:schemeClr val="dk1"/>
                  </a:solidFill>
                  <a:latin typeface="Calibri"/>
                  <a:ea typeface="Calibri"/>
                  <a:cs typeface="Calibri"/>
                  <a:sym typeface="Calibri"/>
                </a:rPr>
                <a:t>Noncommunicable diseases</a:t>
              </a:r>
              <a:endParaRPr sz="2000">
                <a:solidFill>
                  <a:schemeClr val="dk1"/>
                </a:solidFill>
                <a:latin typeface="Arial"/>
                <a:ea typeface="Arial"/>
                <a:cs typeface="Arial"/>
                <a:sym typeface="Arial"/>
              </a:endParaRPr>
            </a:p>
          </p:txBody>
        </p:sp>
        <p:sp>
          <p:nvSpPr>
            <p:cNvPr id="500" name="Google Shape;500;p20"/>
            <p:cNvSpPr/>
            <p:nvPr/>
          </p:nvSpPr>
          <p:spPr>
            <a:xfrm>
              <a:off x="5857235" y="6880"/>
              <a:ext cx="1202533" cy="1425473"/>
            </a:xfrm>
            <a:prstGeom prst="rect">
              <a:avLst/>
            </a:prstGeom>
            <a:blipFill rotWithShape="1">
              <a:blip r:embed="rId9">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1109611" y="1972146"/>
              <a:ext cx="4678988" cy="1462184"/>
            </a:xfrm>
            <a:prstGeom prst="rect">
              <a:avLst/>
            </a:prstGeom>
            <a:solidFill>
              <a:schemeClr val="lt1">
                <a:alpha val="40000"/>
              </a:schemeClr>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txBox="1"/>
            <p:nvPr/>
          </p:nvSpPr>
          <p:spPr>
            <a:xfrm>
              <a:off x="1109611" y="1972146"/>
              <a:ext cx="4678988" cy="1462184"/>
            </a:xfrm>
            <a:prstGeom prst="rect">
              <a:avLst/>
            </a:prstGeom>
            <a:noFill/>
            <a:ln>
              <a:noFill/>
            </a:ln>
          </p:spPr>
          <p:txBody>
            <a:bodyPr anchorCtr="0" anchor="ctr" bIns="76200" lIns="990375"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IN" sz="2000" u="none" strike="noStrike">
                  <a:solidFill>
                    <a:schemeClr val="dk1"/>
                  </a:solidFill>
                  <a:latin typeface="Calibri"/>
                  <a:ea typeface="Calibri"/>
                  <a:cs typeface="Calibri"/>
                  <a:sym typeface="Calibri"/>
                </a:rPr>
                <a:t>Mortality due to communicable and health services delivery</a:t>
              </a:r>
              <a:endParaRPr sz="2000">
                <a:solidFill>
                  <a:schemeClr val="dk1"/>
                </a:solidFill>
                <a:latin typeface="Arial"/>
                <a:ea typeface="Arial"/>
                <a:cs typeface="Arial"/>
                <a:sym typeface="Arial"/>
              </a:endParaRPr>
            </a:p>
          </p:txBody>
        </p:sp>
        <p:sp>
          <p:nvSpPr>
            <p:cNvPr id="503" name="Google Shape;503;p20"/>
            <p:cNvSpPr/>
            <p:nvPr/>
          </p:nvSpPr>
          <p:spPr>
            <a:xfrm>
              <a:off x="807196" y="1797984"/>
              <a:ext cx="1249800" cy="1473513"/>
            </a:xfrm>
            <a:prstGeom prst="rect">
              <a:avLst/>
            </a:prstGeom>
            <a:blipFill rotWithShape="1">
              <a:blip r:embed="rId10">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6243359" y="1983584"/>
              <a:ext cx="4678988" cy="1462184"/>
            </a:xfrm>
            <a:prstGeom prst="rect">
              <a:avLst/>
            </a:prstGeom>
            <a:solidFill>
              <a:schemeClr val="lt1">
                <a:alpha val="40000"/>
              </a:schemeClr>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txBox="1"/>
            <p:nvPr/>
          </p:nvSpPr>
          <p:spPr>
            <a:xfrm>
              <a:off x="6243359" y="1983584"/>
              <a:ext cx="4678988" cy="1462184"/>
            </a:xfrm>
            <a:prstGeom prst="rect">
              <a:avLst/>
            </a:prstGeom>
            <a:noFill/>
            <a:ln>
              <a:noFill/>
            </a:ln>
          </p:spPr>
          <p:txBody>
            <a:bodyPr anchorCtr="0" anchor="ctr" bIns="76200" lIns="990375"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IN" sz="2000" u="none" strike="noStrike">
                  <a:solidFill>
                    <a:schemeClr val="dk1"/>
                  </a:solidFill>
                  <a:latin typeface="Calibri"/>
                  <a:ea typeface="Calibri"/>
                  <a:cs typeface="Calibri"/>
                  <a:sym typeface="Calibri"/>
                </a:rPr>
                <a:t>Resources available for curative and preventive care services</a:t>
              </a:r>
              <a:endParaRPr sz="2000">
                <a:solidFill>
                  <a:schemeClr val="dk1"/>
                </a:solidFill>
                <a:latin typeface="Arial"/>
                <a:ea typeface="Arial"/>
                <a:cs typeface="Arial"/>
                <a:sym typeface="Arial"/>
              </a:endParaRPr>
            </a:p>
          </p:txBody>
        </p:sp>
        <p:sp>
          <p:nvSpPr>
            <p:cNvPr id="506" name="Google Shape;506;p20"/>
            <p:cNvSpPr/>
            <p:nvPr/>
          </p:nvSpPr>
          <p:spPr>
            <a:xfrm>
              <a:off x="5955939" y="1786546"/>
              <a:ext cx="1219810" cy="1519264"/>
            </a:xfrm>
            <a:prstGeom prst="rect">
              <a:avLst/>
            </a:prstGeom>
            <a:blipFill rotWithShape="1">
              <a:blip r:embed="rId11">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1"/>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16</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1 of 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Please recreate the image from the source ppt.</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chart in sync with AX1 and Ax2.</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13" name="Google Shape;513;p21"/>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514" name="Google Shape;514;p21"/>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515" name="Google Shape;515;p21"/>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516" name="Google Shape;516;p21"/>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517" name="Google Shape;517;p21"/>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Monthly Report</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518" name="Google Shape;518;p2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id="519" name="Google Shape;519;p21"/>
          <p:cNvPicPr preferRelativeResize="0"/>
          <p:nvPr/>
        </p:nvPicPr>
        <p:blipFill rotWithShape="1">
          <a:blip r:embed="rId4">
            <a:alphaModFix/>
          </a:blip>
          <a:srcRect b="0" l="0" r="0" t="0"/>
          <a:stretch/>
        </p:blipFill>
        <p:spPr>
          <a:xfrm>
            <a:off x="1466194" y="917815"/>
            <a:ext cx="8643980" cy="4789302"/>
          </a:xfrm>
          <a:prstGeom prst="rect">
            <a:avLst/>
          </a:prstGeom>
          <a:noFill/>
          <a:ln>
            <a:noFill/>
          </a:ln>
        </p:spPr>
      </p:pic>
      <p:sp>
        <p:nvSpPr>
          <p:cNvPr id="520" name="Google Shape;520;p21"/>
          <p:cNvSpPr/>
          <p:nvPr/>
        </p:nvSpPr>
        <p:spPr>
          <a:xfrm>
            <a:off x="2701365" y="652964"/>
            <a:ext cx="74586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Monthly Measles Incidence of Kibondo, Tanzania (TZ) Refugee Camps</a:t>
            </a:r>
            <a:endParaRPr sz="1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2"/>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17</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1 of 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Please recreate the image from the source ppt.</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chart in sync with AX1 and Ax2.</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27" name="Google Shape;527;p22"/>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528" name="Google Shape;528;p22"/>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529" name="Google Shape;529;p22"/>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530" name="Google Shape;530;p22"/>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531" name="Google Shape;531;p22"/>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Daily Report</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532" name="Google Shape;532;p2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id="533" name="Google Shape;533;p22"/>
          <p:cNvPicPr preferRelativeResize="0"/>
          <p:nvPr/>
        </p:nvPicPr>
        <p:blipFill rotWithShape="1">
          <a:blip r:embed="rId4">
            <a:alphaModFix/>
          </a:blip>
          <a:srcRect b="0" l="0" r="0" t="0"/>
          <a:stretch/>
        </p:blipFill>
        <p:spPr>
          <a:xfrm>
            <a:off x="1340069" y="791395"/>
            <a:ext cx="9065172" cy="5027478"/>
          </a:xfrm>
          <a:prstGeom prst="rect">
            <a:avLst/>
          </a:prstGeom>
          <a:noFill/>
          <a:ln>
            <a:noFill/>
          </a:ln>
        </p:spPr>
      </p:pic>
      <p:sp>
        <p:nvSpPr>
          <p:cNvPr id="534" name="Google Shape;534;p22"/>
          <p:cNvSpPr/>
          <p:nvPr/>
        </p:nvSpPr>
        <p:spPr>
          <a:xfrm>
            <a:off x="-4429418" y="2827377"/>
            <a:ext cx="3962090"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Note to the Client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Please share more insights on this graph.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3"/>
          <p:cNvSpPr/>
          <p:nvPr/>
        </p:nvSpPr>
        <p:spPr>
          <a:xfrm>
            <a:off x="12212638" y="-1"/>
            <a:ext cx="5522912" cy="988498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18</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1 of 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b="1" lang="en-IN" sz="1600" u="sng">
                <a:solidFill>
                  <a:srgbClr val="000000"/>
                </a:solidFill>
                <a:latin typeface="Calibri"/>
                <a:ea typeface="Calibri"/>
                <a:cs typeface="Calibri"/>
                <a:sym typeface="Calibri"/>
                <a:hlinkClick r:id="rId3">
                  <a:extLst>
                    <a:ext uri="{A12FA001-AC4F-418D-AE19-62706E023703}">
                      <ahyp:hlinkClr val="tx"/>
                    </a:ext>
                  </a:extLst>
                </a:hlinkClick>
              </a:rPr>
              <a:t>https://static.thenounproject.com/png/2892276-200.png</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u="sng">
                <a:solidFill>
                  <a:srgbClr val="000000"/>
                </a:solidFill>
                <a:latin typeface="Calibri"/>
                <a:ea typeface="Calibri"/>
                <a:cs typeface="Calibri"/>
                <a:sym typeface="Calibri"/>
                <a:hlinkClick r:id="rId4">
                  <a:extLst>
                    <a:ext uri="{A12FA001-AC4F-418D-AE19-62706E023703}">
                      <ahyp:hlinkClr val="tx"/>
                    </a:ext>
                  </a:extLst>
                </a:hlinkClick>
              </a:rPr>
              <a:t>https://static.thenounproject.com/png/3048657-200.png</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u="sng">
                <a:solidFill>
                  <a:srgbClr val="000000"/>
                </a:solidFill>
                <a:latin typeface="Calibri"/>
                <a:ea typeface="Calibri"/>
                <a:cs typeface="Calibri"/>
                <a:sym typeface="Calibri"/>
                <a:hlinkClick r:id="rId5">
                  <a:extLst>
                    <a:ext uri="{A12FA001-AC4F-418D-AE19-62706E023703}">
                      <ahyp:hlinkClr val="tx"/>
                    </a:ext>
                  </a:extLst>
                </a:hlinkClick>
              </a:rPr>
              <a:t>https://static.thenounproject.com/png/2909312-200.png</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u="sng">
                <a:solidFill>
                  <a:srgbClr val="000000"/>
                </a:solidFill>
                <a:latin typeface="Calibri"/>
                <a:ea typeface="Calibri"/>
                <a:cs typeface="Calibri"/>
                <a:sym typeface="Calibri"/>
                <a:hlinkClick r:id="rId6">
                  <a:extLst>
                    <a:ext uri="{A12FA001-AC4F-418D-AE19-62706E023703}">
                      <ahyp:hlinkClr val="tx"/>
                    </a:ext>
                  </a:extLst>
                </a:hlinkClick>
              </a:rPr>
              <a:t>https://static.thenounproject.com/png/1236833-200.png</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u="sng">
                <a:solidFill>
                  <a:srgbClr val="000000"/>
                </a:solidFill>
                <a:latin typeface="Calibri"/>
                <a:ea typeface="Calibri"/>
                <a:cs typeface="Calibri"/>
                <a:sym typeface="Calibri"/>
                <a:hlinkClick r:id="rId7">
                  <a:extLst>
                    <a:ext uri="{A12FA001-AC4F-418D-AE19-62706E023703}">
                      <ahyp:hlinkClr val="tx"/>
                    </a:ext>
                  </a:extLst>
                </a:hlinkClick>
              </a:rPr>
              <a:t>https://static.thenounproject.com/png/3317810-200.png</a:t>
            </a:r>
            <a:endParaRPr b="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This is a button screen. Make the text boxes look like buttons. The user can click in clockwise order. When the audio closes highlight the first button. Make the other buttons disabled. Display the icons and buttons on screen with text in sync with Ax1. The instruction text will be synced with IAX. Every time the user clicks, it will land on corresponding slides 23-28. When the user clicks the close button there. They come back to this screen. When all the buttons are seen. Then enable the next button from this screen.</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41" name="Google Shape;541;p23"/>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542" name="Google Shape;542;p23"/>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543" name="Google Shape;543;p23"/>
          <p:cNvPicPr preferRelativeResize="0"/>
          <p:nvPr/>
        </p:nvPicPr>
        <p:blipFill rotWithShape="1">
          <a:blip r:embed="rId8">
            <a:alphaModFix/>
          </a:blip>
          <a:srcRect b="0" l="626" r="0" t="0"/>
          <a:stretch/>
        </p:blipFill>
        <p:spPr>
          <a:xfrm>
            <a:off x="20638" y="38100"/>
            <a:ext cx="12171362" cy="334963"/>
          </a:xfrm>
          <a:prstGeom prst="rect">
            <a:avLst/>
          </a:prstGeom>
          <a:noFill/>
          <a:ln>
            <a:noFill/>
          </a:ln>
        </p:spPr>
      </p:pic>
      <p:sp>
        <p:nvSpPr>
          <p:cNvPr id="544" name="Google Shape;544;p23"/>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545" name="Google Shape;545;p23"/>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546" name="Google Shape;546;p2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547" name="Google Shape;547;p23"/>
          <p:cNvSpPr/>
          <p:nvPr/>
        </p:nvSpPr>
        <p:spPr>
          <a:xfrm>
            <a:off x="152799" y="5829879"/>
            <a:ext cx="35317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Arial"/>
                <a:ea typeface="Arial"/>
                <a:cs typeface="Arial"/>
                <a:sym typeface="Arial"/>
              </a:rPr>
              <a:t>Click each button to know more.</a:t>
            </a:r>
            <a:endParaRPr/>
          </a:p>
        </p:txBody>
      </p:sp>
      <p:grpSp>
        <p:nvGrpSpPr>
          <p:cNvPr id="548" name="Google Shape;548;p23"/>
          <p:cNvGrpSpPr/>
          <p:nvPr/>
        </p:nvGrpSpPr>
        <p:grpSpPr>
          <a:xfrm>
            <a:off x="4676084" y="536138"/>
            <a:ext cx="2249334" cy="2273487"/>
            <a:chOff x="4676084" y="536138"/>
            <a:chExt cx="2249334" cy="2273487"/>
          </a:xfrm>
        </p:grpSpPr>
        <p:pic>
          <p:nvPicPr>
            <p:cNvPr descr="https://static.thenounproject.com/png/3048657-200.png" id="549" name="Google Shape;549;p23"/>
            <p:cNvPicPr preferRelativeResize="0"/>
            <p:nvPr/>
          </p:nvPicPr>
          <p:blipFill rotWithShape="1">
            <a:blip r:embed="rId9">
              <a:alphaModFix/>
            </a:blip>
            <a:srcRect b="0" l="0" r="0" t="0"/>
            <a:stretch/>
          </p:blipFill>
          <p:spPr>
            <a:xfrm>
              <a:off x="4829015" y="536138"/>
              <a:ext cx="1905000" cy="1905000"/>
            </a:xfrm>
            <a:prstGeom prst="rect">
              <a:avLst/>
            </a:prstGeom>
            <a:noFill/>
            <a:ln>
              <a:noFill/>
            </a:ln>
          </p:spPr>
        </p:pic>
        <p:sp>
          <p:nvSpPr>
            <p:cNvPr id="550" name="Google Shape;550;p23"/>
            <p:cNvSpPr/>
            <p:nvPr/>
          </p:nvSpPr>
          <p:spPr>
            <a:xfrm>
              <a:off x="4676084" y="2440293"/>
              <a:ext cx="224933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grpSp>
      <p:grpSp>
        <p:nvGrpSpPr>
          <p:cNvPr id="551" name="Google Shape;551;p23"/>
          <p:cNvGrpSpPr/>
          <p:nvPr/>
        </p:nvGrpSpPr>
        <p:grpSpPr>
          <a:xfrm>
            <a:off x="8814723" y="536138"/>
            <a:ext cx="2416046" cy="2273487"/>
            <a:chOff x="8814723" y="536138"/>
            <a:chExt cx="2416046" cy="2273487"/>
          </a:xfrm>
        </p:grpSpPr>
        <p:pic>
          <p:nvPicPr>
            <p:cNvPr descr="https://static.thenounproject.com/png/2909312-200.png" id="552" name="Google Shape;552;p23"/>
            <p:cNvPicPr preferRelativeResize="0"/>
            <p:nvPr/>
          </p:nvPicPr>
          <p:blipFill rotWithShape="1">
            <a:blip r:embed="rId10">
              <a:alphaModFix/>
            </a:blip>
            <a:srcRect b="0" l="0" r="0" t="0"/>
            <a:stretch/>
          </p:blipFill>
          <p:spPr>
            <a:xfrm>
              <a:off x="8962750" y="536138"/>
              <a:ext cx="1905000" cy="1905000"/>
            </a:xfrm>
            <a:prstGeom prst="rect">
              <a:avLst/>
            </a:prstGeom>
            <a:noFill/>
            <a:ln>
              <a:noFill/>
            </a:ln>
          </p:spPr>
        </p:pic>
        <p:sp>
          <p:nvSpPr>
            <p:cNvPr id="553" name="Google Shape;553;p23"/>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grpSp>
      <p:grpSp>
        <p:nvGrpSpPr>
          <p:cNvPr id="554" name="Google Shape;554;p23"/>
          <p:cNvGrpSpPr/>
          <p:nvPr/>
        </p:nvGrpSpPr>
        <p:grpSpPr>
          <a:xfrm>
            <a:off x="423053" y="536138"/>
            <a:ext cx="1905000" cy="2273487"/>
            <a:chOff x="423053" y="536138"/>
            <a:chExt cx="1905000" cy="2273487"/>
          </a:xfrm>
        </p:grpSpPr>
        <p:sp>
          <p:nvSpPr>
            <p:cNvPr id="555" name="Google Shape;555;p23"/>
            <p:cNvSpPr/>
            <p:nvPr/>
          </p:nvSpPr>
          <p:spPr>
            <a:xfrm>
              <a:off x="669696" y="2440293"/>
              <a:ext cx="1620957"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pic>
          <p:nvPicPr>
            <p:cNvPr descr="https://static.thenounproject.com/png/2892276-200.png" id="556" name="Google Shape;556;p23"/>
            <p:cNvPicPr preferRelativeResize="0"/>
            <p:nvPr/>
          </p:nvPicPr>
          <p:blipFill rotWithShape="1">
            <a:blip r:embed="rId11">
              <a:alphaModFix/>
            </a:blip>
            <a:srcRect b="0" l="0" r="0" t="0"/>
            <a:stretch/>
          </p:blipFill>
          <p:spPr>
            <a:xfrm>
              <a:off x="423053" y="536138"/>
              <a:ext cx="1905000" cy="1905000"/>
            </a:xfrm>
            <a:prstGeom prst="rect">
              <a:avLst/>
            </a:prstGeom>
            <a:noFill/>
            <a:ln>
              <a:noFill/>
            </a:ln>
          </p:spPr>
        </p:pic>
      </p:grpSp>
      <p:grpSp>
        <p:nvGrpSpPr>
          <p:cNvPr id="557" name="Google Shape;557;p23"/>
          <p:cNvGrpSpPr/>
          <p:nvPr/>
        </p:nvGrpSpPr>
        <p:grpSpPr>
          <a:xfrm>
            <a:off x="2340858" y="3262731"/>
            <a:ext cx="2082621" cy="2274332"/>
            <a:chOff x="2340858" y="2900121"/>
            <a:chExt cx="2082621" cy="2274332"/>
          </a:xfrm>
        </p:grpSpPr>
        <p:sp>
          <p:nvSpPr>
            <p:cNvPr id="558" name="Google Shape;558;p23"/>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pic>
          <p:nvPicPr>
            <p:cNvPr descr="https://static.thenounproject.com/png/1236833-200.png" id="559" name="Google Shape;559;p23"/>
            <p:cNvPicPr preferRelativeResize="0"/>
            <p:nvPr/>
          </p:nvPicPr>
          <p:blipFill rotWithShape="1">
            <a:blip r:embed="rId12">
              <a:alphaModFix/>
            </a:blip>
            <a:srcRect b="0" l="0" r="0" t="0"/>
            <a:stretch/>
          </p:blipFill>
          <p:spPr>
            <a:xfrm>
              <a:off x="2408967" y="2900121"/>
              <a:ext cx="1905000" cy="1905000"/>
            </a:xfrm>
            <a:prstGeom prst="rect">
              <a:avLst/>
            </a:prstGeom>
            <a:noFill/>
            <a:ln>
              <a:noFill/>
            </a:ln>
          </p:spPr>
        </p:pic>
      </p:grpSp>
      <p:grpSp>
        <p:nvGrpSpPr>
          <p:cNvPr id="560" name="Google Shape;560;p23"/>
          <p:cNvGrpSpPr/>
          <p:nvPr/>
        </p:nvGrpSpPr>
        <p:grpSpPr>
          <a:xfrm>
            <a:off x="7365558" y="3310025"/>
            <a:ext cx="1905000" cy="2274332"/>
            <a:chOff x="7365558" y="2900121"/>
            <a:chExt cx="1905000" cy="2274332"/>
          </a:xfrm>
        </p:grpSpPr>
        <p:sp>
          <p:nvSpPr>
            <p:cNvPr id="561" name="Google Shape;561;p23"/>
            <p:cNvSpPr/>
            <p:nvPr/>
          </p:nvSpPr>
          <p:spPr>
            <a:xfrm>
              <a:off x="7520404" y="4805121"/>
              <a:ext cx="1595309"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562" name="Google Shape;562;p23"/>
            <p:cNvPicPr preferRelativeResize="0"/>
            <p:nvPr/>
          </p:nvPicPr>
          <p:blipFill rotWithShape="1">
            <a:blip r:embed="rId13">
              <a:alphaModFix/>
            </a:blip>
            <a:srcRect b="0" l="0" r="0" t="0"/>
            <a:stretch/>
          </p:blipFill>
          <p:spPr>
            <a:xfrm>
              <a:off x="7365558" y="2900121"/>
              <a:ext cx="1905000" cy="19050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24"/>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18</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2 of 6</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popup as soon as the user clicks the baseline data button.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icon on the left and smart art tabs in sync with AX2. Sync the smart art OST with the corresponding audio part. Sync the IAX2 with the instruction text om screen. Once the audio finishes. Highlight the close button and take the user back to the main screen or slide 23.</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69" name="Google Shape;569;p24"/>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570" name="Google Shape;570;p24"/>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571" name="Google Shape;571;p24"/>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572" name="Google Shape;572;p24"/>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573" name="Google Shape;573;p2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574" name="Google Shape;574;p24"/>
          <p:cNvGrpSpPr/>
          <p:nvPr/>
        </p:nvGrpSpPr>
        <p:grpSpPr>
          <a:xfrm>
            <a:off x="423053" y="536138"/>
            <a:ext cx="10807716" cy="5048219"/>
            <a:chOff x="423053" y="536138"/>
            <a:chExt cx="10807716" cy="5048219"/>
          </a:xfrm>
        </p:grpSpPr>
        <p:pic>
          <p:nvPicPr>
            <p:cNvPr descr="https://static.thenounproject.com/png/2909312-200.png" id="575" name="Google Shape;575;p24"/>
            <p:cNvPicPr preferRelativeResize="0"/>
            <p:nvPr/>
          </p:nvPicPr>
          <p:blipFill rotWithShape="1">
            <a:blip r:embed="rId4">
              <a:alphaModFix/>
            </a:blip>
            <a:srcRect b="0" l="0" r="0" t="0"/>
            <a:stretch/>
          </p:blipFill>
          <p:spPr>
            <a:xfrm>
              <a:off x="8962750" y="536138"/>
              <a:ext cx="1905000" cy="1905000"/>
            </a:xfrm>
            <a:prstGeom prst="rect">
              <a:avLst/>
            </a:prstGeom>
            <a:noFill/>
            <a:ln>
              <a:noFill/>
            </a:ln>
          </p:spPr>
        </p:pic>
        <p:grpSp>
          <p:nvGrpSpPr>
            <p:cNvPr id="576" name="Google Shape;576;p24"/>
            <p:cNvGrpSpPr/>
            <p:nvPr/>
          </p:nvGrpSpPr>
          <p:grpSpPr>
            <a:xfrm>
              <a:off x="423053" y="536138"/>
              <a:ext cx="10807716" cy="5048219"/>
              <a:chOff x="423053" y="536138"/>
              <a:chExt cx="10807716" cy="5048219"/>
            </a:xfrm>
          </p:grpSpPr>
          <p:pic>
            <p:nvPicPr>
              <p:cNvPr descr="https://static.thenounproject.com/png/3048657-200.png" id="577" name="Google Shape;577;p24"/>
              <p:cNvPicPr preferRelativeResize="0"/>
              <p:nvPr/>
            </p:nvPicPr>
            <p:blipFill rotWithShape="1">
              <a:blip r:embed="rId5">
                <a:alphaModFix/>
              </a:blip>
              <a:srcRect b="0" l="0" r="0" t="0"/>
              <a:stretch/>
            </p:blipFill>
            <p:spPr>
              <a:xfrm>
                <a:off x="4829015" y="536138"/>
                <a:ext cx="1905000" cy="1905000"/>
              </a:xfrm>
              <a:prstGeom prst="rect">
                <a:avLst/>
              </a:prstGeom>
              <a:noFill/>
              <a:ln>
                <a:noFill/>
              </a:ln>
            </p:spPr>
          </p:pic>
          <p:grpSp>
            <p:nvGrpSpPr>
              <p:cNvPr id="578" name="Google Shape;578;p24"/>
              <p:cNvGrpSpPr/>
              <p:nvPr/>
            </p:nvGrpSpPr>
            <p:grpSpPr>
              <a:xfrm>
                <a:off x="423053" y="536138"/>
                <a:ext cx="10807716" cy="5048219"/>
                <a:chOff x="423053" y="536138"/>
                <a:chExt cx="10807716" cy="5048219"/>
              </a:xfrm>
            </p:grpSpPr>
            <p:sp>
              <p:nvSpPr>
                <p:cNvPr id="579" name="Google Shape;579;p24"/>
                <p:cNvSpPr/>
                <p:nvPr/>
              </p:nvSpPr>
              <p:spPr>
                <a:xfrm>
                  <a:off x="669696" y="2440293"/>
                  <a:ext cx="158248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sp>
              <p:nvSpPr>
                <p:cNvPr id="580" name="Google Shape;580;p24"/>
                <p:cNvSpPr/>
                <p:nvPr/>
              </p:nvSpPr>
              <p:spPr>
                <a:xfrm>
                  <a:off x="4676084" y="2440293"/>
                  <a:ext cx="2210862"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sp>
              <p:nvSpPr>
                <p:cNvPr id="581" name="Google Shape;581;p24"/>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pic>
              <p:nvPicPr>
                <p:cNvPr descr="https://static.thenounproject.com/png/2892276-200.png" id="582" name="Google Shape;582;p24"/>
                <p:cNvPicPr preferRelativeResize="0"/>
                <p:nvPr/>
              </p:nvPicPr>
              <p:blipFill rotWithShape="1">
                <a:blip r:embed="rId6">
                  <a:alphaModFix/>
                </a:blip>
                <a:srcRect b="0" l="0" r="0" t="0"/>
                <a:stretch/>
              </p:blipFill>
              <p:spPr>
                <a:xfrm>
                  <a:off x="423053" y="536138"/>
                  <a:ext cx="1905000" cy="1905000"/>
                </a:xfrm>
                <a:prstGeom prst="rect">
                  <a:avLst/>
                </a:prstGeom>
                <a:noFill/>
                <a:ln>
                  <a:noFill/>
                </a:ln>
              </p:spPr>
            </p:pic>
            <p:grpSp>
              <p:nvGrpSpPr>
                <p:cNvPr id="583" name="Google Shape;583;p24"/>
                <p:cNvGrpSpPr/>
                <p:nvPr/>
              </p:nvGrpSpPr>
              <p:grpSpPr>
                <a:xfrm>
                  <a:off x="2340858" y="3262731"/>
                  <a:ext cx="2082621" cy="2274332"/>
                  <a:chOff x="2340858" y="2900121"/>
                  <a:chExt cx="2082621" cy="2274332"/>
                </a:xfrm>
              </p:grpSpPr>
              <p:sp>
                <p:nvSpPr>
                  <p:cNvPr id="584" name="Google Shape;584;p24"/>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pic>
                <p:nvPicPr>
                  <p:cNvPr descr="https://static.thenounproject.com/png/1236833-200.png" id="585" name="Google Shape;585;p24"/>
                  <p:cNvPicPr preferRelativeResize="0"/>
                  <p:nvPr/>
                </p:nvPicPr>
                <p:blipFill rotWithShape="1">
                  <a:blip r:embed="rId7">
                    <a:alphaModFix/>
                  </a:blip>
                  <a:srcRect b="0" l="0" r="0" t="0"/>
                  <a:stretch/>
                </p:blipFill>
                <p:spPr>
                  <a:xfrm>
                    <a:off x="2408967" y="2900121"/>
                    <a:ext cx="1905000" cy="1905000"/>
                  </a:xfrm>
                  <a:prstGeom prst="rect">
                    <a:avLst/>
                  </a:prstGeom>
                  <a:noFill/>
                  <a:ln>
                    <a:noFill/>
                  </a:ln>
                </p:spPr>
              </p:pic>
            </p:grpSp>
            <p:grpSp>
              <p:nvGrpSpPr>
                <p:cNvPr id="586" name="Google Shape;586;p24"/>
                <p:cNvGrpSpPr/>
                <p:nvPr/>
              </p:nvGrpSpPr>
              <p:grpSpPr>
                <a:xfrm>
                  <a:off x="7365558" y="3310025"/>
                  <a:ext cx="1905000" cy="2274332"/>
                  <a:chOff x="7365558" y="2900121"/>
                  <a:chExt cx="1905000" cy="2274332"/>
                </a:xfrm>
              </p:grpSpPr>
              <p:sp>
                <p:nvSpPr>
                  <p:cNvPr id="587" name="Google Shape;587;p24"/>
                  <p:cNvSpPr/>
                  <p:nvPr/>
                </p:nvSpPr>
                <p:spPr>
                  <a:xfrm>
                    <a:off x="7520404" y="4805121"/>
                    <a:ext cx="1595309"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588" name="Google Shape;588;p24"/>
                  <p:cNvPicPr preferRelativeResize="0"/>
                  <p:nvPr/>
                </p:nvPicPr>
                <p:blipFill rotWithShape="1">
                  <a:blip r:embed="rId8">
                    <a:alphaModFix/>
                  </a:blip>
                  <a:srcRect b="0" l="0" r="0" t="0"/>
                  <a:stretch/>
                </p:blipFill>
                <p:spPr>
                  <a:xfrm>
                    <a:off x="7365558" y="2900121"/>
                    <a:ext cx="1905000" cy="1905000"/>
                  </a:xfrm>
                  <a:prstGeom prst="rect">
                    <a:avLst/>
                  </a:prstGeom>
                  <a:noFill/>
                  <a:ln>
                    <a:noFill/>
                  </a:ln>
                </p:spPr>
              </p:pic>
            </p:grpSp>
          </p:grpSp>
        </p:grpSp>
      </p:grpSp>
      <p:sp>
        <p:nvSpPr>
          <p:cNvPr id="589" name="Google Shape;589;p24"/>
          <p:cNvSpPr/>
          <p:nvPr/>
        </p:nvSpPr>
        <p:spPr>
          <a:xfrm>
            <a:off x="0" y="6569"/>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590" name="Google Shape;590;p24"/>
          <p:cNvSpPr/>
          <p:nvPr/>
        </p:nvSpPr>
        <p:spPr>
          <a:xfrm>
            <a:off x="457202" y="454959"/>
            <a:ext cx="11083159" cy="53467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591" name="Google Shape;591;p24"/>
          <p:cNvGrpSpPr/>
          <p:nvPr/>
        </p:nvGrpSpPr>
        <p:grpSpPr>
          <a:xfrm>
            <a:off x="611805" y="1698919"/>
            <a:ext cx="1905000" cy="2273487"/>
            <a:chOff x="423053" y="536138"/>
            <a:chExt cx="1905000" cy="2273487"/>
          </a:xfrm>
        </p:grpSpPr>
        <p:sp>
          <p:nvSpPr>
            <p:cNvPr id="592" name="Google Shape;592;p24"/>
            <p:cNvSpPr/>
            <p:nvPr/>
          </p:nvSpPr>
          <p:spPr>
            <a:xfrm>
              <a:off x="669696" y="2440293"/>
              <a:ext cx="1620957"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pic>
          <p:nvPicPr>
            <p:cNvPr descr="https://static.thenounproject.com/png/2892276-200.png" id="593" name="Google Shape;593;p24"/>
            <p:cNvPicPr preferRelativeResize="0"/>
            <p:nvPr/>
          </p:nvPicPr>
          <p:blipFill rotWithShape="1">
            <a:blip r:embed="rId6">
              <a:alphaModFix/>
            </a:blip>
            <a:srcRect b="0" l="0" r="0" t="0"/>
            <a:stretch/>
          </p:blipFill>
          <p:spPr>
            <a:xfrm>
              <a:off x="423053" y="536138"/>
              <a:ext cx="1905000" cy="1905000"/>
            </a:xfrm>
            <a:prstGeom prst="rect">
              <a:avLst/>
            </a:prstGeom>
            <a:noFill/>
            <a:ln>
              <a:noFill/>
            </a:ln>
          </p:spPr>
        </p:pic>
      </p:grpSp>
      <p:sp>
        <p:nvSpPr>
          <p:cNvPr id="594" name="Google Shape;594;p24"/>
          <p:cNvSpPr/>
          <p:nvPr/>
        </p:nvSpPr>
        <p:spPr>
          <a:xfrm>
            <a:off x="11108027" y="406400"/>
            <a:ext cx="432000" cy="504000"/>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5" name="Google Shape;595;p24"/>
          <p:cNvGrpSpPr/>
          <p:nvPr/>
        </p:nvGrpSpPr>
        <p:grpSpPr>
          <a:xfrm>
            <a:off x="3124715" y="419001"/>
            <a:ext cx="7895926" cy="4748729"/>
            <a:chOff x="1905" y="-1"/>
            <a:chExt cx="7895926" cy="4748729"/>
          </a:xfrm>
        </p:grpSpPr>
        <p:sp>
          <p:nvSpPr>
            <p:cNvPr id="596" name="Google Shape;596;p24"/>
            <p:cNvSpPr/>
            <p:nvPr/>
          </p:nvSpPr>
          <p:spPr>
            <a:xfrm rot="-5400000">
              <a:off x="-1438030" y="1439935"/>
              <a:ext cx="4748729" cy="1868858"/>
            </a:xfrm>
            <a:prstGeom prst="flowChartManualOperation">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txBox="1"/>
            <p:nvPr/>
          </p:nvSpPr>
          <p:spPr>
            <a:xfrm>
              <a:off x="1905" y="949746"/>
              <a:ext cx="1868858" cy="2849237"/>
            </a:xfrm>
            <a:prstGeom prst="rect">
              <a:avLst/>
            </a:prstGeom>
            <a:noFill/>
            <a:ln>
              <a:noFill/>
            </a:ln>
          </p:spPr>
          <p:txBody>
            <a:bodyPr anchorCtr="0" anchor="ctr" bIns="0" lIns="114300" spcFirstLastPara="1" rIns="114300" wrap="square" tIns="0">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Acquire clear statistics of the population.</a:t>
              </a:r>
              <a:endParaRPr/>
            </a:p>
          </p:txBody>
        </p:sp>
        <p:sp>
          <p:nvSpPr>
            <p:cNvPr id="598" name="Google Shape;598;p24"/>
            <p:cNvSpPr/>
            <p:nvPr/>
          </p:nvSpPr>
          <p:spPr>
            <a:xfrm rot="-5400000">
              <a:off x="570992" y="1439935"/>
              <a:ext cx="4748729" cy="1868858"/>
            </a:xfrm>
            <a:prstGeom prst="flowChartManualOperation">
              <a:avLst/>
            </a:prstGeom>
            <a:solidFill>
              <a:srgbClr val="43BCB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txBox="1"/>
            <p:nvPr/>
          </p:nvSpPr>
          <p:spPr>
            <a:xfrm>
              <a:off x="2010927" y="949746"/>
              <a:ext cx="1868858" cy="2849237"/>
            </a:xfrm>
            <a:prstGeom prst="rect">
              <a:avLst/>
            </a:prstGeom>
            <a:noFill/>
            <a:ln>
              <a:noFill/>
            </a:ln>
          </p:spPr>
          <p:txBody>
            <a:bodyPr anchorCtr="0" anchor="ctr" bIns="0" lIns="114300" spcFirstLastPara="1" rIns="114300" wrap="square" tIns="0">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Know about endemic diseases and its disease profile.</a:t>
              </a:r>
              <a:endParaRPr/>
            </a:p>
          </p:txBody>
        </p:sp>
        <p:sp>
          <p:nvSpPr>
            <p:cNvPr id="600" name="Google Shape;600;p24"/>
            <p:cNvSpPr/>
            <p:nvPr/>
          </p:nvSpPr>
          <p:spPr>
            <a:xfrm rot="-5400000">
              <a:off x="2580014" y="1439935"/>
              <a:ext cx="4748729" cy="1868858"/>
            </a:xfrm>
            <a:prstGeom prst="flowChartManualOperation">
              <a:avLst/>
            </a:prstGeom>
            <a:solidFill>
              <a:srgbClr val="45B36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txBox="1"/>
            <p:nvPr/>
          </p:nvSpPr>
          <p:spPr>
            <a:xfrm>
              <a:off x="4019949" y="949746"/>
              <a:ext cx="1868858" cy="2849237"/>
            </a:xfrm>
            <a:prstGeom prst="rect">
              <a:avLst/>
            </a:prstGeom>
            <a:noFill/>
            <a:ln>
              <a:noFill/>
            </a:ln>
          </p:spPr>
          <p:txBody>
            <a:bodyPr anchorCtr="0" anchor="ctr" bIns="0" lIns="114300" spcFirstLastPara="1" rIns="114300" wrap="square" tIns="0">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Know potential vectors for air, water, and vector-borne diseases.</a:t>
              </a:r>
              <a:endParaRPr/>
            </a:p>
          </p:txBody>
        </p:sp>
        <p:sp>
          <p:nvSpPr>
            <p:cNvPr id="602" name="Google Shape;602;p24"/>
            <p:cNvSpPr/>
            <p:nvPr/>
          </p:nvSpPr>
          <p:spPr>
            <a:xfrm rot="-5400000">
              <a:off x="4589037" y="1439935"/>
              <a:ext cx="4748729" cy="1868858"/>
            </a:xfrm>
            <a:prstGeom prst="flowChartManualOperation">
              <a:avLst/>
            </a:prstGeom>
            <a:solidFill>
              <a:srgbClr val="6FAA4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txBox="1"/>
            <p:nvPr/>
          </p:nvSpPr>
          <p:spPr>
            <a:xfrm>
              <a:off x="6028972" y="949746"/>
              <a:ext cx="1868858" cy="2849237"/>
            </a:xfrm>
            <a:prstGeom prst="rect">
              <a:avLst/>
            </a:prstGeom>
            <a:noFill/>
            <a:ln>
              <a:noFill/>
            </a:ln>
          </p:spPr>
          <p:txBody>
            <a:bodyPr anchorCtr="0" anchor="ctr" bIns="0" lIns="114300" spcFirstLastPara="1" rIns="114300" wrap="square" tIns="0">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Check the current capacity </a:t>
              </a:r>
              <a:r>
                <a:rPr b="0" i="0" lang="en-IN" sz="1800" u="none" strike="noStrike">
                  <a:solidFill>
                    <a:schemeClr val="lt1"/>
                  </a:solidFill>
                  <a:latin typeface="Arial"/>
                  <a:ea typeface="Arial"/>
                  <a:cs typeface="Arial"/>
                  <a:sym typeface="Arial"/>
                </a:rPr>
                <a:t>of the current</a:t>
              </a:r>
              <a:r>
                <a:rPr b="0" i="0" lang="en-IN" sz="1800" u="none" strike="noStrike">
                  <a:solidFill>
                    <a:schemeClr val="lt1"/>
                  </a:solidFill>
                  <a:latin typeface="Arial"/>
                  <a:ea typeface="Arial"/>
                  <a:cs typeface="Arial"/>
                  <a:sym typeface="Arial"/>
                </a:rPr>
                <a:t> health care systems and health programs.</a:t>
              </a:r>
              <a:endParaRPr sz="1800">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5"/>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18</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3 of 6</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popup as soon as the user clicks the Information sources button.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icon on the left and smart art tabs in sync with AX3. Sync the smart art OST with the corresponding audio part.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Once the audio finishes. Highlight the close button and take the user back to the main screen or slide 23.</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10" name="Google Shape;610;p25"/>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611" name="Google Shape;611;p25"/>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612" name="Google Shape;612;p25"/>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613" name="Google Shape;613;p25"/>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614" name="Google Shape;614;p2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615" name="Google Shape;615;p25"/>
          <p:cNvGrpSpPr/>
          <p:nvPr/>
        </p:nvGrpSpPr>
        <p:grpSpPr>
          <a:xfrm>
            <a:off x="423053" y="536138"/>
            <a:ext cx="10807716" cy="5048219"/>
            <a:chOff x="423053" y="536138"/>
            <a:chExt cx="10807716" cy="5048219"/>
          </a:xfrm>
        </p:grpSpPr>
        <p:pic>
          <p:nvPicPr>
            <p:cNvPr descr="https://static.thenounproject.com/png/2909312-200.png" id="616" name="Google Shape;616;p25"/>
            <p:cNvPicPr preferRelativeResize="0"/>
            <p:nvPr/>
          </p:nvPicPr>
          <p:blipFill rotWithShape="1">
            <a:blip r:embed="rId4">
              <a:alphaModFix/>
            </a:blip>
            <a:srcRect b="0" l="0" r="0" t="0"/>
            <a:stretch/>
          </p:blipFill>
          <p:spPr>
            <a:xfrm>
              <a:off x="8962750" y="536138"/>
              <a:ext cx="1905000" cy="1905000"/>
            </a:xfrm>
            <a:prstGeom prst="rect">
              <a:avLst/>
            </a:prstGeom>
            <a:noFill/>
            <a:ln>
              <a:noFill/>
            </a:ln>
          </p:spPr>
        </p:pic>
        <p:grpSp>
          <p:nvGrpSpPr>
            <p:cNvPr id="617" name="Google Shape;617;p25"/>
            <p:cNvGrpSpPr/>
            <p:nvPr/>
          </p:nvGrpSpPr>
          <p:grpSpPr>
            <a:xfrm>
              <a:off x="423053" y="536138"/>
              <a:ext cx="10807716" cy="5048219"/>
              <a:chOff x="423053" y="536138"/>
              <a:chExt cx="10807716" cy="5048219"/>
            </a:xfrm>
          </p:grpSpPr>
          <p:pic>
            <p:nvPicPr>
              <p:cNvPr descr="https://static.thenounproject.com/png/3048657-200.png" id="618" name="Google Shape;618;p25"/>
              <p:cNvPicPr preferRelativeResize="0"/>
              <p:nvPr/>
            </p:nvPicPr>
            <p:blipFill rotWithShape="1">
              <a:blip r:embed="rId5">
                <a:alphaModFix/>
              </a:blip>
              <a:srcRect b="0" l="0" r="0" t="0"/>
              <a:stretch/>
            </p:blipFill>
            <p:spPr>
              <a:xfrm>
                <a:off x="4829015" y="536138"/>
                <a:ext cx="1905000" cy="1905000"/>
              </a:xfrm>
              <a:prstGeom prst="rect">
                <a:avLst/>
              </a:prstGeom>
              <a:noFill/>
              <a:ln>
                <a:noFill/>
              </a:ln>
            </p:spPr>
          </p:pic>
          <p:grpSp>
            <p:nvGrpSpPr>
              <p:cNvPr id="619" name="Google Shape;619;p25"/>
              <p:cNvGrpSpPr/>
              <p:nvPr/>
            </p:nvGrpSpPr>
            <p:grpSpPr>
              <a:xfrm>
                <a:off x="423053" y="536138"/>
                <a:ext cx="10807716" cy="5048219"/>
                <a:chOff x="423053" y="536138"/>
                <a:chExt cx="10807716" cy="5048219"/>
              </a:xfrm>
            </p:grpSpPr>
            <p:sp>
              <p:nvSpPr>
                <p:cNvPr id="620" name="Google Shape;620;p25"/>
                <p:cNvSpPr/>
                <p:nvPr/>
              </p:nvSpPr>
              <p:spPr>
                <a:xfrm>
                  <a:off x="669696" y="2440293"/>
                  <a:ext cx="158248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sp>
              <p:nvSpPr>
                <p:cNvPr id="621" name="Google Shape;621;p25"/>
                <p:cNvSpPr/>
                <p:nvPr/>
              </p:nvSpPr>
              <p:spPr>
                <a:xfrm>
                  <a:off x="4676084" y="2440293"/>
                  <a:ext cx="2210862"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sp>
              <p:nvSpPr>
                <p:cNvPr id="622" name="Google Shape;622;p25"/>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pic>
              <p:nvPicPr>
                <p:cNvPr descr="https://static.thenounproject.com/png/2892276-200.png" id="623" name="Google Shape;623;p25"/>
                <p:cNvPicPr preferRelativeResize="0"/>
                <p:nvPr/>
              </p:nvPicPr>
              <p:blipFill rotWithShape="1">
                <a:blip r:embed="rId6">
                  <a:alphaModFix/>
                </a:blip>
                <a:srcRect b="0" l="0" r="0" t="0"/>
                <a:stretch/>
              </p:blipFill>
              <p:spPr>
                <a:xfrm>
                  <a:off x="423053" y="536138"/>
                  <a:ext cx="1905000" cy="1905000"/>
                </a:xfrm>
                <a:prstGeom prst="rect">
                  <a:avLst/>
                </a:prstGeom>
                <a:noFill/>
                <a:ln>
                  <a:noFill/>
                </a:ln>
              </p:spPr>
            </p:pic>
            <p:grpSp>
              <p:nvGrpSpPr>
                <p:cNvPr id="624" name="Google Shape;624;p25"/>
                <p:cNvGrpSpPr/>
                <p:nvPr/>
              </p:nvGrpSpPr>
              <p:grpSpPr>
                <a:xfrm>
                  <a:off x="2340858" y="3262731"/>
                  <a:ext cx="2082621" cy="2274332"/>
                  <a:chOff x="2340858" y="2900121"/>
                  <a:chExt cx="2082621" cy="2274332"/>
                </a:xfrm>
              </p:grpSpPr>
              <p:sp>
                <p:nvSpPr>
                  <p:cNvPr id="625" name="Google Shape;625;p25"/>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pic>
                <p:nvPicPr>
                  <p:cNvPr descr="https://static.thenounproject.com/png/1236833-200.png" id="626" name="Google Shape;626;p25"/>
                  <p:cNvPicPr preferRelativeResize="0"/>
                  <p:nvPr/>
                </p:nvPicPr>
                <p:blipFill rotWithShape="1">
                  <a:blip r:embed="rId7">
                    <a:alphaModFix/>
                  </a:blip>
                  <a:srcRect b="0" l="0" r="0" t="0"/>
                  <a:stretch/>
                </p:blipFill>
                <p:spPr>
                  <a:xfrm>
                    <a:off x="2408967" y="2900121"/>
                    <a:ext cx="1905000" cy="1905000"/>
                  </a:xfrm>
                  <a:prstGeom prst="rect">
                    <a:avLst/>
                  </a:prstGeom>
                  <a:noFill/>
                  <a:ln>
                    <a:noFill/>
                  </a:ln>
                </p:spPr>
              </p:pic>
            </p:grpSp>
            <p:grpSp>
              <p:nvGrpSpPr>
                <p:cNvPr id="627" name="Google Shape;627;p25"/>
                <p:cNvGrpSpPr/>
                <p:nvPr/>
              </p:nvGrpSpPr>
              <p:grpSpPr>
                <a:xfrm>
                  <a:off x="7365558" y="3310025"/>
                  <a:ext cx="1905000" cy="2274332"/>
                  <a:chOff x="7365558" y="2900121"/>
                  <a:chExt cx="1905000" cy="2274332"/>
                </a:xfrm>
              </p:grpSpPr>
              <p:sp>
                <p:nvSpPr>
                  <p:cNvPr id="628" name="Google Shape;628;p25"/>
                  <p:cNvSpPr/>
                  <p:nvPr/>
                </p:nvSpPr>
                <p:spPr>
                  <a:xfrm>
                    <a:off x="7520404" y="4805121"/>
                    <a:ext cx="1595309"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629" name="Google Shape;629;p25"/>
                  <p:cNvPicPr preferRelativeResize="0"/>
                  <p:nvPr/>
                </p:nvPicPr>
                <p:blipFill rotWithShape="1">
                  <a:blip r:embed="rId8">
                    <a:alphaModFix/>
                  </a:blip>
                  <a:srcRect b="0" l="0" r="0" t="0"/>
                  <a:stretch/>
                </p:blipFill>
                <p:spPr>
                  <a:xfrm>
                    <a:off x="7365558" y="2900121"/>
                    <a:ext cx="1905000" cy="1905000"/>
                  </a:xfrm>
                  <a:prstGeom prst="rect">
                    <a:avLst/>
                  </a:prstGeom>
                  <a:noFill/>
                  <a:ln>
                    <a:noFill/>
                  </a:ln>
                </p:spPr>
              </p:pic>
            </p:grpSp>
          </p:grpSp>
        </p:grpSp>
      </p:grpSp>
      <p:sp>
        <p:nvSpPr>
          <p:cNvPr id="630" name="Google Shape;630;p25"/>
          <p:cNvSpPr/>
          <p:nvPr/>
        </p:nvSpPr>
        <p:spPr>
          <a:xfrm>
            <a:off x="0" y="6569"/>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631" name="Google Shape;631;p25"/>
          <p:cNvSpPr/>
          <p:nvPr/>
        </p:nvSpPr>
        <p:spPr>
          <a:xfrm>
            <a:off x="457202" y="454959"/>
            <a:ext cx="11083159" cy="53467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2" name="Google Shape;632;p25"/>
          <p:cNvSpPr/>
          <p:nvPr/>
        </p:nvSpPr>
        <p:spPr>
          <a:xfrm>
            <a:off x="11108027" y="406400"/>
            <a:ext cx="432000" cy="504000"/>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3" name="Google Shape;633;p25"/>
          <p:cNvGrpSpPr/>
          <p:nvPr/>
        </p:nvGrpSpPr>
        <p:grpSpPr>
          <a:xfrm>
            <a:off x="621301" y="1752350"/>
            <a:ext cx="2249334" cy="2273487"/>
            <a:chOff x="4676084" y="536138"/>
            <a:chExt cx="2249334" cy="2273487"/>
          </a:xfrm>
        </p:grpSpPr>
        <p:pic>
          <p:nvPicPr>
            <p:cNvPr descr="https://static.thenounproject.com/png/3048657-200.png" id="634" name="Google Shape;634;p25"/>
            <p:cNvPicPr preferRelativeResize="0"/>
            <p:nvPr/>
          </p:nvPicPr>
          <p:blipFill rotWithShape="1">
            <a:blip r:embed="rId5">
              <a:alphaModFix/>
            </a:blip>
            <a:srcRect b="0" l="0" r="0" t="0"/>
            <a:stretch/>
          </p:blipFill>
          <p:spPr>
            <a:xfrm>
              <a:off x="4829015" y="536138"/>
              <a:ext cx="1905000" cy="1905000"/>
            </a:xfrm>
            <a:prstGeom prst="rect">
              <a:avLst/>
            </a:prstGeom>
            <a:noFill/>
            <a:ln>
              <a:noFill/>
            </a:ln>
          </p:spPr>
        </p:pic>
        <p:sp>
          <p:nvSpPr>
            <p:cNvPr id="635" name="Google Shape;635;p25"/>
            <p:cNvSpPr/>
            <p:nvPr/>
          </p:nvSpPr>
          <p:spPr>
            <a:xfrm>
              <a:off x="4676084" y="2440293"/>
              <a:ext cx="224933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grpSp>
      <p:grpSp>
        <p:nvGrpSpPr>
          <p:cNvPr id="636" name="Google Shape;636;p25"/>
          <p:cNvGrpSpPr/>
          <p:nvPr/>
        </p:nvGrpSpPr>
        <p:grpSpPr>
          <a:xfrm>
            <a:off x="3605798" y="539363"/>
            <a:ext cx="7203805" cy="4502378"/>
            <a:chOff x="421164" y="3224"/>
            <a:chExt cx="7203805" cy="4502378"/>
          </a:xfrm>
        </p:grpSpPr>
        <p:sp>
          <p:nvSpPr>
            <p:cNvPr id="637" name="Google Shape;637;p25"/>
            <p:cNvSpPr/>
            <p:nvPr/>
          </p:nvSpPr>
          <p:spPr>
            <a:xfrm>
              <a:off x="421164" y="3224"/>
              <a:ext cx="2251189" cy="135071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txBox="1"/>
            <p:nvPr/>
          </p:nvSpPr>
          <p:spPr>
            <a:xfrm>
              <a:off x="421164" y="3224"/>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Census</a:t>
              </a:r>
              <a:endParaRPr/>
            </a:p>
          </p:txBody>
        </p:sp>
        <p:sp>
          <p:nvSpPr>
            <p:cNvPr id="639" name="Google Shape;639;p25"/>
            <p:cNvSpPr/>
            <p:nvPr/>
          </p:nvSpPr>
          <p:spPr>
            <a:xfrm>
              <a:off x="2897472" y="3224"/>
              <a:ext cx="2251189" cy="1350713"/>
            </a:xfrm>
            <a:prstGeom prst="rect">
              <a:avLst/>
            </a:prstGeom>
            <a:solidFill>
              <a:srgbClr val="439AB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txBox="1"/>
            <p:nvPr/>
          </p:nvSpPr>
          <p:spPr>
            <a:xfrm>
              <a:off x="2897472" y="3224"/>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MoH reports</a:t>
              </a:r>
              <a:endParaRPr/>
            </a:p>
          </p:txBody>
        </p:sp>
        <p:sp>
          <p:nvSpPr>
            <p:cNvPr id="641" name="Google Shape;641;p25"/>
            <p:cNvSpPr/>
            <p:nvPr/>
          </p:nvSpPr>
          <p:spPr>
            <a:xfrm>
              <a:off x="5373780" y="3224"/>
              <a:ext cx="2251189" cy="1350713"/>
            </a:xfrm>
            <a:prstGeom prst="rect">
              <a:avLst/>
            </a:prstGeom>
            <a:solidFill>
              <a:srgbClr val="43BCB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txBox="1"/>
            <p:nvPr/>
          </p:nvSpPr>
          <p:spPr>
            <a:xfrm>
              <a:off x="5373780" y="3224"/>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WHO archives</a:t>
              </a:r>
              <a:endParaRPr/>
            </a:p>
          </p:txBody>
        </p:sp>
        <p:sp>
          <p:nvSpPr>
            <p:cNvPr id="643" name="Google Shape;643;p25"/>
            <p:cNvSpPr/>
            <p:nvPr/>
          </p:nvSpPr>
          <p:spPr>
            <a:xfrm>
              <a:off x="421164" y="1579057"/>
              <a:ext cx="2251189" cy="1350713"/>
            </a:xfrm>
            <a:prstGeom prst="rect">
              <a:avLst/>
            </a:prstGeom>
            <a:solidFill>
              <a:srgbClr val="44B7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txBox="1"/>
            <p:nvPr/>
          </p:nvSpPr>
          <p:spPr>
            <a:xfrm>
              <a:off x="421164" y="1579057"/>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Peer-reviewed literature</a:t>
              </a:r>
              <a:endParaRPr sz="1800">
                <a:solidFill>
                  <a:schemeClr val="lt1"/>
                </a:solidFill>
                <a:latin typeface="Arial"/>
                <a:ea typeface="Arial"/>
                <a:cs typeface="Arial"/>
                <a:sym typeface="Arial"/>
              </a:endParaRPr>
            </a:p>
          </p:txBody>
        </p:sp>
        <p:sp>
          <p:nvSpPr>
            <p:cNvPr id="645" name="Google Shape;645;p25"/>
            <p:cNvSpPr/>
            <p:nvPr/>
          </p:nvSpPr>
          <p:spPr>
            <a:xfrm>
              <a:off x="2897472" y="1579057"/>
              <a:ext cx="2251189" cy="1350713"/>
            </a:xfrm>
            <a:prstGeom prst="rect">
              <a:avLst/>
            </a:prstGeom>
            <a:solidFill>
              <a:srgbClr val="45B36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txBox="1"/>
            <p:nvPr/>
          </p:nvSpPr>
          <p:spPr>
            <a:xfrm>
              <a:off x="2897472" y="1579057"/>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Gray literature</a:t>
              </a:r>
              <a:endParaRPr sz="1800">
                <a:solidFill>
                  <a:schemeClr val="lt1"/>
                </a:solidFill>
                <a:latin typeface="Arial"/>
                <a:ea typeface="Arial"/>
                <a:cs typeface="Arial"/>
                <a:sym typeface="Arial"/>
              </a:endParaRPr>
            </a:p>
          </p:txBody>
        </p:sp>
        <p:sp>
          <p:nvSpPr>
            <p:cNvPr id="647" name="Google Shape;647;p25"/>
            <p:cNvSpPr/>
            <p:nvPr/>
          </p:nvSpPr>
          <p:spPr>
            <a:xfrm>
              <a:off x="5373780" y="1579057"/>
              <a:ext cx="2251189" cy="1350713"/>
            </a:xfrm>
            <a:prstGeom prst="rect">
              <a:avLst/>
            </a:prstGeom>
            <a:solidFill>
              <a:srgbClr val="4CAF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txBox="1"/>
            <p:nvPr/>
          </p:nvSpPr>
          <p:spPr>
            <a:xfrm>
              <a:off x="5373780" y="1579057"/>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Situation reports</a:t>
              </a:r>
              <a:endParaRPr sz="1800">
                <a:solidFill>
                  <a:schemeClr val="lt1"/>
                </a:solidFill>
                <a:latin typeface="Arial"/>
                <a:ea typeface="Arial"/>
                <a:cs typeface="Arial"/>
                <a:sym typeface="Arial"/>
              </a:endParaRPr>
            </a:p>
          </p:txBody>
        </p:sp>
        <p:sp>
          <p:nvSpPr>
            <p:cNvPr id="649" name="Google Shape;649;p25"/>
            <p:cNvSpPr/>
            <p:nvPr/>
          </p:nvSpPr>
          <p:spPr>
            <a:xfrm>
              <a:off x="2897472" y="3154889"/>
              <a:ext cx="2251189" cy="1350713"/>
            </a:xfrm>
            <a:prstGeom prst="rect">
              <a:avLst/>
            </a:prstGeom>
            <a:solidFill>
              <a:srgbClr val="6FAA4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txBox="1"/>
            <p:nvPr/>
          </p:nvSpPr>
          <p:spPr>
            <a:xfrm>
              <a:off x="2897472" y="3154889"/>
              <a:ext cx="2251189" cy="13507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ProMED</a:t>
              </a:r>
              <a:endParaRPr sz="1800">
                <a:solidFill>
                  <a:schemeClr val="lt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6"/>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18</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4 of 6</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popup as soon as the user clicks the button.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icon on the left and smart art tabs in sync with AX4. Sync the smart art OST with the corresponding audio part.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Once the audio finishes. Highlight the close button and take the user back to the main screen or slide 23.</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57" name="Google Shape;657;p26"/>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658" name="Google Shape;658;p26"/>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659" name="Google Shape;659;p26"/>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660" name="Google Shape;660;p26"/>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661" name="Google Shape;661;p2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662" name="Google Shape;662;p26"/>
          <p:cNvGrpSpPr/>
          <p:nvPr/>
        </p:nvGrpSpPr>
        <p:grpSpPr>
          <a:xfrm>
            <a:off x="423053" y="536138"/>
            <a:ext cx="10807716" cy="5048219"/>
            <a:chOff x="423053" y="536138"/>
            <a:chExt cx="10807716" cy="5048219"/>
          </a:xfrm>
        </p:grpSpPr>
        <p:pic>
          <p:nvPicPr>
            <p:cNvPr descr="https://static.thenounproject.com/png/2909312-200.png" id="663" name="Google Shape;663;p26"/>
            <p:cNvPicPr preferRelativeResize="0"/>
            <p:nvPr/>
          </p:nvPicPr>
          <p:blipFill rotWithShape="1">
            <a:blip r:embed="rId4">
              <a:alphaModFix/>
            </a:blip>
            <a:srcRect b="0" l="0" r="0" t="0"/>
            <a:stretch/>
          </p:blipFill>
          <p:spPr>
            <a:xfrm>
              <a:off x="8962750" y="536138"/>
              <a:ext cx="1905000" cy="1905000"/>
            </a:xfrm>
            <a:prstGeom prst="rect">
              <a:avLst/>
            </a:prstGeom>
            <a:noFill/>
            <a:ln>
              <a:noFill/>
            </a:ln>
          </p:spPr>
        </p:pic>
        <p:grpSp>
          <p:nvGrpSpPr>
            <p:cNvPr id="664" name="Google Shape;664;p26"/>
            <p:cNvGrpSpPr/>
            <p:nvPr/>
          </p:nvGrpSpPr>
          <p:grpSpPr>
            <a:xfrm>
              <a:off x="423053" y="536138"/>
              <a:ext cx="10807716" cy="5048219"/>
              <a:chOff x="423053" y="536138"/>
              <a:chExt cx="10807716" cy="5048219"/>
            </a:xfrm>
          </p:grpSpPr>
          <p:pic>
            <p:nvPicPr>
              <p:cNvPr descr="https://static.thenounproject.com/png/3048657-200.png" id="665" name="Google Shape;665;p26"/>
              <p:cNvPicPr preferRelativeResize="0"/>
              <p:nvPr/>
            </p:nvPicPr>
            <p:blipFill rotWithShape="1">
              <a:blip r:embed="rId5">
                <a:alphaModFix/>
              </a:blip>
              <a:srcRect b="0" l="0" r="0" t="0"/>
              <a:stretch/>
            </p:blipFill>
            <p:spPr>
              <a:xfrm>
                <a:off x="4829015" y="536138"/>
                <a:ext cx="1905000" cy="1905000"/>
              </a:xfrm>
              <a:prstGeom prst="rect">
                <a:avLst/>
              </a:prstGeom>
              <a:noFill/>
              <a:ln>
                <a:noFill/>
              </a:ln>
            </p:spPr>
          </p:pic>
          <p:grpSp>
            <p:nvGrpSpPr>
              <p:cNvPr id="666" name="Google Shape;666;p26"/>
              <p:cNvGrpSpPr/>
              <p:nvPr/>
            </p:nvGrpSpPr>
            <p:grpSpPr>
              <a:xfrm>
                <a:off x="423053" y="536138"/>
                <a:ext cx="10807716" cy="5048219"/>
                <a:chOff x="423053" y="536138"/>
                <a:chExt cx="10807716" cy="5048219"/>
              </a:xfrm>
            </p:grpSpPr>
            <p:sp>
              <p:nvSpPr>
                <p:cNvPr id="667" name="Google Shape;667;p26"/>
                <p:cNvSpPr/>
                <p:nvPr/>
              </p:nvSpPr>
              <p:spPr>
                <a:xfrm>
                  <a:off x="669696" y="2440293"/>
                  <a:ext cx="158248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sp>
              <p:nvSpPr>
                <p:cNvPr id="668" name="Google Shape;668;p26"/>
                <p:cNvSpPr/>
                <p:nvPr/>
              </p:nvSpPr>
              <p:spPr>
                <a:xfrm>
                  <a:off x="4676084" y="2440293"/>
                  <a:ext cx="2210862"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sp>
              <p:nvSpPr>
                <p:cNvPr id="669" name="Google Shape;669;p26"/>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pic>
              <p:nvPicPr>
                <p:cNvPr descr="https://static.thenounproject.com/png/2892276-200.png" id="670" name="Google Shape;670;p26"/>
                <p:cNvPicPr preferRelativeResize="0"/>
                <p:nvPr/>
              </p:nvPicPr>
              <p:blipFill rotWithShape="1">
                <a:blip r:embed="rId6">
                  <a:alphaModFix/>
                </a:blip>
                <a:srcRect b="0" l="0" r="0" t="0"/>
                <a:stretch/>
              </p:blipFill>
              <p:spPr>
                <a:xfrm>
                  <a:off x="423053" y="536138"/>
                  <a:ext cx="1905000" cy="1905000"/>
                </a:xfrm>
                <a:prstGeom prst="rect">
                  <a:avLst/>
                </a:prstGeom>
                <a:noFill/>
                <a:ln>
                  <a:noFill/>
                </a:ln>
              </p:spPr>
            </p:pic>
            <p:grpSp>
              <p:nvGrpSpPr>
                <p:cNvPr id="671" name="Google Shape;671;p26"/>
                <p:cNvGrpSpPr/>
                <p:nvPr/>
              </p:nvGrpSpPr>
              <p:grpSpPr>
                <a:xfrm>
                  <a:off x="2340858" y="3262731"/>
                  <a:ext cx="2082621" cy="2274332"/>
                  <a:chOff x="2340858" y="2900121"/>
                  <a:chExt cx="2082621" cy="2274332"/>
                </a:xfrm>
              </p:grpSpPr>
              <p:sp>
                <p:nvSpPr>
                  <p:cNvPr id="672" name="Google Shape;672;p26"/>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pic>
                <p:nvPicPr>
                  <p:cNvPr descr="https://static.thenounproject.com/png/1236833-200.png" id="673" name="Google Shape;673;p26"/>
                  <p:cNvPicPr preferRelativeResize="0"/>
                  <p:nvPr/>
                </p:nvPicPr>
                <p:blipFill rotWithShape="1">
                  <a:blip r:embed="rId7">
                    <a:alphaModFix/>
                  </a:blip>
                  <a:srcRect b="0" l="0" r="0" t="0"/>
                  <a:stretch/>
                </p:blipFill>
                <p:spPr>
                  <a:xfrm>
                    <a:off x="2408967" y="2900121"/>
                    <a:ext cx="1905000" cy="1905000"/>
                  </a:xfrm>
                  <a:prstGeom prst="rect">
                    <a:avLst/>
                  </a:prstGeom>
                  <a:noFill/>
                  <a:ln>
                    <a:noFill/>
                  </a:ln>
                </p:spPr>
              </p:pic>
            </p:grpSp>
            <p:grpSp>
              <p:nvGrpSpPr>
                <p:cNvPr id="674" name="Google Shape;674;p26"/>
                <p:cNvGrpSpPr/>
                <p:nvPr/>
              </p:nvGrpSpPr>
              <p:grpSpPr>
                <a:xfrm>
                  <a:off x="7365558" y="3310025"/>
                  <a:ext cx="1905000" cy="2274332"/>
                  <a:chOff x="7365558" y="2900121"/>
                  <a:chExt cx="1905000" cy="2274332"/>
                </a:xfrm>
              </p:grpSpPr>
              <p:sp>
                <p:nvSpPr>
                  <p:cNvPr id="675" name="Google Shape;675;p26"/>
                  <p:cNvSpPr/>
                  <p:nvPr/>
                </p:nvSpPr>
                <p:spPr>
                  <a:xfrm>
                    <a:off x="7520404" y="4805121"/>
                    <a:ext cx="1595309"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676" name="Google Shape;676;p26"/>
                  <p:cNvPicPr preferRelativeResize="0"/>
                  <p:nvPr/>
                </p:nvPicPr>
                <p:blipFill rotWithShape="1">
                  <a:blip r:embed="rId8">
                    <a:alphaModFix/>
                  </a:blip>
                  <a:srcRect b="0" l="0" r="0" t="0"/>
                  <a:stretch/>
                </p:blipFill>
                <p:spPr>
                  <a:xfrm>
                    <a:off x="7365558" y="2900121"/>
                    <a:ext cx="1905000" cy="1905000"/>
                  </a:xfrm>
                  <a:prstGeom prst="rect">
                    <a:avLst/>
                  </a:prstGeom>
                  <a:noFill/>
                  <a:ln>
                    <a:noFill/>
                  </a:ln>
                </p:spPr>
              </p:pic>
            </p:grpSp>
          </p:grpSp>
        </p:grpSp>
      </p:grpSp>
      <p:sp>
        <p:nvSpPr>
          <p:cNvPr id="677" name="Google Shape;677;p26"/>
          <p:cNvSpPr/>
          <p:nvPr/>
        </p:nvSpPr>
        <p:spPr>
          <a:xfrm>
            <a:off x="0" y="6569"/>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678" name="Google Shape;678;p26"/>
          <p:cNvSpPr/>
          <p:nvPr/>
        </p:nvSpPr>
        <p:spPr>
          <a:xfrm>
            <a:off x="457202" y="454959"/>
            <a:ext cx="11083159" cy="53467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26"/>
          <p:cNvSpPr/>
          <p:nvPr/>
        </p:nvSpPr>
        <p:spPr>
          <a:xfrm>
            <a:off x="11108027" y="406400"/>
            <a:ext cx="432000" cy="504000"/>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0" name="Google Shape;680;p26"/>
          <p:cNvGrpSpPr/>
          <p:nvPr/>
        </p:nvGrpSpPr>
        <p:grpSpPr>
          <a:xfrm>
            <a:off x="575631" y="1672881"/>
            <a:ext cx="2416046" cy="2273487"/>
            <a:chOff x="8814723" y="536138"/>
            <a:chExt cx="2416046" cy="2273487"/>
          </a:xfrm>
        </p:grpSpPr>
        <p:pic>
          <p:nvPicPr>
            <p:cNvPr descr="https://static.thenounproject.com/png/2909312-200.png" id="681" name="Google Shape;681;p26"/>
            <p:cNvPicPr preferRelativeResize="0"/>
            <p:nvPr/>
          </p:nvPicPr>
          <p:blipFill rotWithShape="1">
            <a:blip r:embed="rId4">
              <a:alphaModFix/>
            </a:blip>
            <a:srcRect b="0" l="0" r="0" t="0"/>
            <a:stretch/>
          </p:blipFill>
          <p:spPr>
            <a:xfrm>
              <a:off x="8962750" y="536138"/>
              <a:ext cx="1905000" cy="1905000"/>
            </a:xfrm>
            <a:prstGeom prst="rect">
              <a:avLst/>
            </a:prstGeom>
            <a:noFill/>
            <a:ln>
              <a:noFill/>
            </a:ln>
          </p:spPr>
        </p:pic>
        <p:sp>
          <p:nvSpPr>
            <p:cNvPr id="682" name="Google Shape;682;p26"/>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grpSp>
      <p:grpSp>
        <p:nvGrpSpPr>
          <p:cNvPr id="683" name="Google Shape;683;p26"/>
          <p:cNvGrpSpPr/>
          <p:nvPr/>
        </p:nvGrpSpPr>
        <p:grpSpPr>
          <a:xfrm>
            <a:off x="3530624" y="1278589"/>
            <a:ext cx="7823421" cy="3218669"/>
            <a:chOff x="-46102" y="1463085"/>
            <a:chExt cx="7823421" cy="3218669"/>
          </a:xfrm>
        </p:grpSpPr>
        <p:sp>
          <p:nvSpPr>
            <p:cNvPr id="684" name="Google Shape;684;p26"/>
            <p:cNvSpPr/>
            <p:nvPr/>
          </p:nvSpPr>
          <p:spPr>
            <a:xfrm rot="-3600000">
              <a:off x="3122" y="3241391"/>
              <a:ext cx="1564741" cy="1017081"/>
            </a:xfrm>
            <a:prstGeom prst="round2SameRect">
              <a:avLst>
                <a:gd fmla="val 16667" name="adj1"/>
                <a:gd fmla="val 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txBox="1"/>
            <p:nvPr/>
          </p:nvSpPr>
          <p:spPr>
            <a:xfrm rot="-3600000">
              <a:off x="74271" y="3278629"/>
              <a:ext cx="1465441" cy="967431"/>
            </a:xfrm>
            <a:prstGeom prst="rect">
              <a:avLst/>
            </a:prstGeom>
            <a:noFill/>
            <a:ln>
              <a:noFill/>
            </a:ln>
          </p:spPr>
          <p:txBody>
            <a:bodyPr anchorCtr="0" anchor="ctr" bIns="22850" lIns="68575" spcFirstLastPara="1" rIns="68575" wrap="square" tIns="22850">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MoH health facilities</a:t>
              </a:r>
              <a:endParaRPr sz="1800">
                <a:solidFill>
                  <a:schemeClr val="lt1"/>
                </a:solidFill>
                <a:latin typeface="Arial"/>
                <a:ea typeface="Arial"/>
                <a:cs typeface="Arial"/>
                <a:sym typeface="Arial"/>
              </a:endParaRPr>
            </a:p>
          </p:txBody>
        </p:sp>
        <p:sp>
          <p:nvSpPr>
            <p:cNvPr id="686" name="Google Shape;686;p26"/>
            <p:cNvSpPr/>
            <p:nvPr/>
          </p:nvSpPr>
          <p:spPr>
            <a:xfrm rot="-1800000">
              <a:off x="1304932" y="1939581"/>
              <a:ext cx="1564741" cy="1017081"/>
            </a:xfrm>
            <a:prstGeom prst="round2SameRect">
              <a:avLst>
                <a:gd fmla="val 16667" name="adj1"/>
                <a:gd fmla="val 0" name="adj2"/>
              </a:avLst>
            </a:prstGeom>
            <a:solidFill>
              <a:srgbClr val="43AEB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txBox="1"/>
            <p:nvPr/>
          </p:nvSpPr>
          <p:spPr>
            <a:xfrm rot="-1800000">
              <a:off x="1366995" y="1985905"/>
              <a:ext cx="1465441" cy="967431"/>
            </a:xfrm>
            <a:prstGeom prst="rect">
              <a:avLst/>
            </a:prstGeom>
            <a:noFill/>
            <a:ln>
              <a:noFill/>
            </a:ln>
          </p:spPr>
          <p:txBody>
            <a:bodyPr anchorCtr="0" anchor="ctr" bIns="22850" lIns="68575" spcFirstLastPara="1" rIns="68575" wrap="square" tIns="22850">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NGOs</a:t>
              </a:r>
              <a:endParaRPr sz="1800">
                <a:solidFill>
                  <a:schemeClr val="lt1"/>
                </a:solidFill>
                <a:latin typeface="Arial"/>
                <a:ea typeface="Arial"/>
                <a:cs typeface="Arial"/>
                <a:sym typeface="Arial"/>
              </a:endParaRPr>
            </a:p>
          </p:txBody>
        </p:sp>
        <p:sp>
          <p:nvSpPr>
            <p:cNvPr id="688" name="Google Shape;688;p26"/>
            <p:cNvSpPr/>
            <p:nvPr/>
          </p:nvSpPr>
          <p:spPr>
            <a:xfrm>
              <a:off x="3083238" y="1463085"/>
              <a:ext cx="1564741" cy="1017081"/>
            </a:xfrm>
            <a:prstGeom prst="round2SameRect">
              <a:avLst>
                <a:gd fmla="val 16667" name="adj1"/>
                <a:gd fmla="val 0" name="adj2"/>
              </a:avLst>
            </a:prstGeom>
            <a:solidFill>
              <a:srgbClr val="44B7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txBox="1"/>
            <p:nvPr/>
          </p:nvSpPr>
          <p:spPr>
            <a:xfrm>
              <a:off x="3132888" y="1512735"/>
              <a:ext cx="1465441" cy="967431"/>
            </a:xfrm>
            <a:prstGeom prst="rect">
              <a:avLst/>
            </a:prstGeom>
            <a:noFill/>
            <a:ln>
              <a:noFill/>
            </a:ln>
          </p:spPr>
          <p:txBody>
            <a:bodyPr anchorCtr="0" anchor="ctr" bIns="22850" lIns="68575" spcFirstLastPara="1" rIns="68575" wrap="square" tIns="22850">
              <a:noAutofit/>
            </a:bodyPr>
            <a:lstStyle/>
            <a:p>
              <a:pPr indent="0" lvl="0" marL="0" marR="0" rtl="0" algn="ctr">
                <a:lnSpc>
                  <a:spcPct val="90000"/>
                </a:lnSpc>
                <a:spcBef>
                  <a:spcPts val="0"/>
                </a:spcBef>
                <a:spcAft>
                  <a:spcPts val="0"/>
                </a:spcAft>
                <a:buClr>
                  <a:schemeClr val="lt1"/>
                </a:buClr>
                <a:buSzPts val="1800"/>
                <a:buFont typeface="Calibri"/>
                <a:buNone/>
              </a:pPr>
              <a:r>
                <a:rPr b="0" i="0" lang="en-IN" sz="1800" u="none" strike="noStrike">
                  <a:solidFill>
                    <a:schemeClr val="lt1"/>
                  </a:solidFill>
                  <a:latin typeface="Calibri"/>
                  <a:ea typeface="Calibri"/>
                  <a:cs typeface="Calibri"/>
                  <a:sym typeface="Calibri"/>
                </a:rPr>
                <a:t>Local c</a:t>
              </a:r>
              <a:r>
                <a:rPr b="0" i="0" lang="en-IN" sz="1800" u="none" strike="noStrike">
                  <a:solidFill>
                    <a:schemeClr val="lt1"/>
                  </a:solidFill>
                  <a:latin typeface="Calibri"/>
                  <a:ea typeface="Calibri"/>
                  <a:cs typeface="Calibri"/>
                  <a:sym typeface="Calibri"/>
                </a:rPr>
                <a:t>ommunity</a:t>
              </a:r>
              <a:endParaRPr sz="1800">
                <a:solidFill>
                  <a:schemeClr val="lt1"/>
                </a:solidFill>
                <a:latin typeface="Arial"/>
                <a:ea typeface="Arial"/>
                <a:cs typeface="Arial"/>
                <a:sym typeface="Arial"/>
              </a:endParaRPr>
            </a:p>
          </p:txBody>
        </p:sp>
        <p:sp>
          <p:nvSpPr>
            <p:cNvPr id="690" name="Google Shape;690;p26"/>
            <p:cNvSpPr/>
            <p:nvPr/>
          </p:nvSpPr>
          <p:spPr>
            <a:xfrm rot="1800000">
              <a:off x="4861544" y="1939581"/>
              <a:ext cx="1564741" cy="1017081"/>
            </a:xfrm>
            <a:prstGeom prst="round2SameRect">
              <a:avLst>
                <a:gd fmla="val 16667" name="adj1"/>
                <a:gd fmla="val 0" name="adj2"/>
              </a:avLst>
            </a:prstGeom>
            <a:solidFill>
              <a:srgbClr val="45B15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txBox="1"/>
            <p:nvPr/>
          </p:nvSpPr>
          <p:spPr>
            <a:xfrm rot="1800000">
              <a:off x="4898782" y="1985905"/>
              <a:ext cx="1465441" cy="967431"/>
            </a:xfrm>
            <a:prstGeom prst="rect">
              <a:avLst/>
            </a:prstGeom>
            <a:noFill/>
            <a:ln>
              <a:noFill/>
            </a:ln>
          </p:spPr>
          <p:txBody>
            <a:bodyPr anchorCtr="0" anchor="ctr" bIns="22850" lIns="68575" spcFirstLastPara="1" rIns="68575" wrap="square" tIns="22850">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Households</a:t>
              </a:r>
              <a:endParaRPr/>
            </a:p>
          </p:txBody>
        </p:sp>
        <p:sp>
          <p:nvSpPr>
            <p:cNvPr id="692" name="Google Shape;692;p26"/>
            <p:cNvSpPr/>
            <p:nvPr/>
          </p:nvSpPr>
          <p:spPr>
            <a:xfrm rot="3600000">
              <a:off x="6163355" y="3241391"/>
              <a:ext cx="1564741" cy="1017081"/>
            </a:xfrm>
            <a:prstGeom prst="round2SameRect">
              <a:avLst>
                <a:gd fmla="val 16667" name="adj1"/>
                <a:gd fmla="val 0" name="adj2"/>
              </a:avLst>
            </a:prstGeom>
            <a:solidFill>
              <a:srgbClr val="6FAA4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txBox="1"/>
            <p:nvPr/>
          </p:nvSpPr>
          <p:spPr>
            <a:xfrm rot="3600000">
              <a:off x="6191506" y="3278629"/>
              <a:ext cx="1465441" cy="967431"/>
            </a:xfrm>
            <a:prstGeom prst="rect">
              <a:avLst/>
            </a:prstGeom>
            <a:noFill/>
            <a:ln>
              <a:noFill/>
            </a:ln>
          </p:spPr>
          <p:txBody>
            <a:bodyPr anchorCtr="0" anchor="ctr" bIns="22850" lIns="68575" spcFirstLastPara="1" rIns="68575" wrap="square" tIns="22850">
              <a:noAutofit/>
            </a:bodyPr>
            <a:lstStyle/>
            <a:p>
              <a:pPr indent="0" lvl="0" marL="0" marR="0" rtl="0" algn="ctr">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Community leaders</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27"/>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18</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5 of 6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popup as soon as the user clicks the button.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icon on the left and the Table in sync with AX5. Sync the OST in the table with the corresponding audio part.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Once the audio finishes. Highlight the close button and take the user back to the main screen or slide 23.</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00" name="Google Shape;700;p27"/>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701" name="Google Shape;701;p27"/>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702" name="Google Shape;702;p27"/>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703" name="Google Shape;703;p27"/>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704" name="Google Shape;704;p2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705" name="Google Shape;705;p27"/>
          <p:cNvGrpSpPr/>
          <p:nvPr/>
        </p:nvGrpSpPr>
        <p:grpSpPr>
          <a:xfrm>
            <a:off x="423053" y="536138"/>
            <a:ext cx="10807716" cy="5048219"/>
            <a:chOff x="423053" y="536138"/>
            <a:chExt cx="10807716" cy="5048219"/>
          </a:xfrm>
        </p:grpSpPr>
        <p:pic>
          <p:nvPicPr>
            <p:cNvPr descr="https://static.thenounproject.com/png/2909312-200.png" id="706" name="Google Shape;706;p27"/>
            <p:cNvPicPr preferRelativeResize="0"/>
            <p:nvPr/>
          </p:nvPicPr>
          <p:blipFill rotWithShape="1">
            <a:blip r:embed="rId4">
              <a:alphaModFix/>
            </a:blip>
            <a:srcRect b="0" l="0" r="0" t="0"/>
            <a:stretch/>
          </p:blipFill>
          <p:spPr>
            <a:xfrm>
              <a:off x="8962750" y="536138"/>
              <a:ext cx="1905000" cy="1905000"/>
            </a:xfrm>
            <a:prstGeom prst="rect">
              <a:avLst/>
            </a:prstGeom>
            <a:noFill/>
            <a:ln>
              <a:noFill/>
            </a:ln>
          </p:spPr>
        </p:pic>
        <p:grpSp>
          <p:nvGrpSpPr>
            <p:cNvPr id="707" name="Google Shape;707;p27"/>
            <p:cNvGrpSpPr/>
            <p:nvPr/>
          </p:nvGrpSpPr>
          <p:grpSpPr>
            <a:xfrm>
              <a:off x="423053" y="536138"/>
              <a:ext cx="10807716" cy="5048219"/>
              <a:chOff x="423053" y="536138"/>
              <a:chExt cx="10807716" cy="5048219"/>
            </a:xfrm>
          </p:grpSpPr>
          <p:pic>
            <p:nvPicPr>
              <p:cNvPr descr="https://static.thenounproject.com/png/3048657-200.png" id="708" name="Google Shape;708;p27"/>
              <p:cNvPicPr preferRelativeResize="0"/>
              <p:nvPr/>
            </p:nvPicPr>
            <p:blipFill rotWithShape="1">
              <a:blip r:embed="rId5">
                <a:alphaModFix/>
              </a:blip>
              <a:srcRect b="0" l="0" r="0" t="0"/>
              <a:stretch/>
            </p:blipFill>
            <p:spPr>
              <a:xfrm>
                <a:off x="4829015" y="536138"/>
                <a:ext cx="1905000" cy="1905000"/>
              </a:xfrm>
              <a:prstGeom prst="rect">
                <a:avLst/>
              </a:prstGeom>
              <a:noFill/>
              <a:ln>
                <a:noFill/>
              </a:ln>
            </p:spPr>
          </p:pic>
          <p:grpSp>
            <p:nvGrpSpPr>
              <p:cNvPr id="709" name="Google Shape;709;p27"/>
              <p:cNvGrpSpPr/>
              <p:nvPr/>
            </p:nvGrpSpPr>
            <p:grpSpPr>
              <a:xfrm>
                <a:off x="423053" y="536138"/>
                <a:ext cx="10807716" cy="5048219"/>
                <a:chOff x="423053" y="536138"/>
                <a:chExt cx="10807716" cy="5048219"/>
              </a:xfrm>
            </p:grpSpPr>
            <p:sp>
              <p:nvSpPr>
                <p:cNvPr id="710" name="Google Shape;710;p27"/>
                <p:cNvSpPr/>
                <p:nvPr/>
              </p:nvSpPr>
              <p:spPr>
                <a:xfrm>
                  <a:off x="669696" y="2440293"/>
                  <a:ext cx="158248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sp>
              <p:nvSpPr>
                <p:cNvPr id="711" name="Google Shape;711;p27"/>
                <p:cNvSpPr/>
                <p:nvPr/>
              </p:nvSpPr>
              <p:spPr>
                <a:xfrm>
                  <a:off x="4676084" y="2440293"/>
                  <a:ext cx="2210862"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sp>
              <p:nvSpPr>
                <p:cNvPr id="712" name="Google Shape;712;p27"/>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pic>
              <p:nvPicPr>
                <p:cNvPr descr="https://static.thenounproject.com/png/2892276-200.png" id="713" name="Google Shape;713;p27"/>
                <p:cNvPicPr preferRelativeResize="0"/>
                <p:nvPr/>
              </p:nvPicPr>
              <p:blipFill rotWithShape="1">
                <a:blip r:embed="rId6">
                  <a:alphaModFix/>
                </a:blip>
                <a:srcRect b="0" l="0" r="0" t="0"/>
                <a:stretch/>
              </p:blipFill>
              <p:spPr>
                <a:xfrm>
                  <a:off x="423053" y="536138"/>
                  <a:ext cx="1905000" cy="1905000"/>
                </a:xfrm>
                <a:prstGeom prst="rect">
                  <a:avLst/>
                </a:prstGeom>
                <a:noFill/>
                <a:ln>
                  <a:noFill/>
                </a:ln>
              </p:spPr>
            </p:pic>
            <p:grpSp>
              <p:nvGrpSpPr>
                <p:cNvPr id="714" name="Google Shape;714;p27"/>
                <p:cNvGrpSpPr/>
                <p:nvPr/>
              </p:nvGrpSpPr>
              <p:grpSpPr>
                <a:xfrm>
                  <a:off x="2340858" y="3262731"/>
                  <a:ext cx="2082621" cy="2274332"/>
                  <a:chOff x="2340858" y="2900121"/>
                  <a:chExt cx="2082621" cy="2274332"/>
                </a:xfrm>
              </p:grpSpPr>
              <p:sp>
                <p:nvSpPr>
                  <p:cNvPr id="715" name="Google Shape;715;p27"/>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pic>
                <p:nvPicPr>
                  <p:cNvPr descr="https://static.thenounproject.com/png/1236833-200.png" id="716" name="Google Shape;716;p27"/>
                  <p:cNvPicPr preferRelativeResize="0"/>
                  <p:nvPr/>
                </p:nvPicPr>
                <p:blipFill rotWithShape="1">
                  <a:blip r:embed="rId7">
                    <a:alphaModFix/>
                  </a:blip>
                  <a:srcRect b="0" l="0" r="0" t="0"/>
                  <a:stretch/>
                </p:blipFill>
                <p:spPr>
                  <a:xfrm>
                    <a:off x="2408967" y="2900121"/>
                    <a:ext cx="1905000" cy="1905000"/>
                  </a:xfrm>
                  <a:prstGeom prst="rect">
                    <a:avLst/>
                  </a:prstGeom>
                  <a:noFill/>
                  <a:ln>
                    <a:noFill/>
                  </a:ln>
                </p:spPr>
              </p:pic>
            </p:grpSp>
            <p:grpSp>
              <p:nvGrpSpPr>
                <p:cNvPr id="717" name="Google Shape;717;p27"/>
                <p:cNvGrpSpPr/>
                <p:nvPr/>
              </p:nvGrpSpPr>
              <p:grpSpPr>
                <a:xfrm>
                  <a:off x="7365558" y="3310025"/>
                  <a:ext cx="1905000" cy="2274332"/>
                  <a:chOff x="7365558" y="2900121"/>
                  <a:chExt cx="1905000" cy="2274332"/>
                </a:xfrm>
              </p:grpSpPr>
              <p:sp>
                <p:nvSpPr>
                  <p:cNvPr id="718" name="Google Shape;718;p27"/>
                  <p:cNvSpPr/>
                  <p:nvPr/>
                </p:nvSpPr>
                <p:spPr>
                  <a:xfrm>
                    <a:off x="7520404" y="4805121"/>
                    <a:ext cx="1595309"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719" name="Google Shape;719;p27"/>
                  <p:cNvPicPr preferRelativeResize="0"/>
                  <p:nvPr/>
                </p:nvPicPr>
                <p:blipFill rotWithShape="1">
                  <a:blip r:embed="rId8">
                    <a:alphaModFix/>
                  </a:blip>
                  <a:srcRect b="0" l="0" r="0" t="0"/>
                  <a:stretch/>
                </p:blipFill>
                <p:spPr>
                  <a:xfrm>
                    <a:off x="7365558" y="2900121"/>
                    <a:ext cx="1905000" cy="1905000"/>
                  </a:xfrm>
                  <a:prstGeom prst="rect">
                    <a:avLst/>
                  </a:prstGeom>
                  <a:noFill/>
                  <a:ln>
                    <a:noFill/>
                  </a:ln>
                </p:spPr>
              </p:pic>
            </p:grpSp>
          </p:grpSp>
        </p:grpSp>
      </p:grpSp>
      <p:sp>
        <p:nvSpPr>
          <p:cNvPr id="720" name="Google Shape;720;p27"/>
          <p:cNvSpPr/>
          <p:nvPr/>
        </p:nvSpPr>
        <p:spPr>
          <a:xfrm>
            <a:off x="0" y="6569"/>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721" name="Google Shape;721;p27"/>
          <p:cNvSpPr/>
          <p:nvPr/>
        </p:nvSpPr>
        <p:spPr>
          <a:xfrm>
            <a:off x="457202" y="454959"/>
            <a:ext cx="11083159" cy="53467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2" name="Google Shape;722;p27"/>
          <p:cNvSpPr/>
          <p:nvPr/>
        </p:nvSpPr>
        <p:spPr>
          <a:xfrm>
            <a:off x="11108027" y="406400"/>
            <a:ext cx="432000" cy="504000"/>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23" name="Google Shape;723;p27"/>
          <p:cNvGrpSpPr/>
          <p:nvPr/>
        </p:nvGrpSpPr>
        <p:grpSpPr>
          <a:xfrm>
            <a:off x="591585" y="1674179"/>
            <a:ext cx="2082621" cy="2274332"/>
            <a:chOff x="2340858" y="2900121"/>
            <a:chExt cx="2082621" cy="2274332"/>
          </a:xfrm>
        </p:grpSpPr>
        <p:pic>
          <p:nvPicPr>
            <p:cNvPr descr="https://static.thenounproject.com/png/1236833-200.png" id="724" name="Google Shape;724;p27"/>
            <p:cNvPicPr preferRelativeResize="0"/>
            <p:nvPr/>
          </p:nvPicPr>
          <p:blipFill rotWithShape="1">
            <a:blip r:embed="rId7">
              <a:alphaModFix/>
            </a:blip>
            <a:srcRect b="0" l="0" r="0" t="0"/>
            <a:stretch/>
          </p:blipFill>
          <p:spPr>
            <a:xfrm>
              <a:off x="2393201" y="2900121"/>
              <a:ext cx="1905000" cy="1905000"/>
            </a:xfrm>
            <a:prstGeom prst="rect">
              <a:avLst/>
            </a:prstGeom>
            <a:noFill/>
            <a:ln>
              <a:noFill/>
            </a:ln>
          </p:spPr>
        </p:pic>
        <p:sp>
          <p:nvSpPr>
            <p:cNvPr id="725" name="Google Shape;725;p27"/>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grpSp>
      <p:graphicFrame>
        <p:nvGraphicFramePr>
          <p:cNvPr id="726" name="Google Shape;726;p27"/>
          <p:cNvGraphicFramePr/>
          <p:nvPr/>
        </p:nvGraphicFramePr>
        <p:xfrm>
          <a:off x="3179166" y="1509981"/>
          <a:ext cx="3000000" cy="3000000"/>
        </p:xfrm>
        <a:graphic>
          <a:graphicData uri="http://schemas.openxmlformats.org/drawingml/2006/table">
            <a:tbl>
              <a:tblPr bandRow="1" firstRow="1">
                <a:noFill/>
                <a:tableStyleId>{402B7BBF-A94A-42CC-80CE-0D90BBC97677}</a:tableStyleId>
              </a:tblPr>
              <a:tblGrid>
                <a:gridCol w="4064000"/>
                <a:gridCol w="4064000"/>
              </a:tblGrid>
              <a:tr h="839625">
                <a:tc>
                  <a:txBody>
                    <a:bodyPr/>
                    <a:lstStyle/>
                    <a:p>
                      <a:pPr indent="0" lvl="0" marL="0" marR="0" rtl="0" algn="ctr">
                        <a:spcBef>
                          <a:spcPts val="0"/>
                        </a:spcBef>
                        <a:spcAft>
                          <a:spcPts val="0"/>
                        </a:spcAft>
                        <a:buNone/>
                      </a:pPr>
                      <a:r>
                        <a:rPr lang="en-IN" sz="1800" u="none" cap="none" strike="noStrike"/>
                        <a:t>Active Reporting</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t>Passive Reporting</a:t>
                      </a:r>
                      <a:endParaRPr/>
                    </a:p>
                  </a:txBody>
                  <a:tcPr marT="45725" marB="45725" marR="91450" marL="91450"/>
                </a:tc>
              </a:tr>
              <a:tr h="839625">
                <a:tc>
                  <a:txBody>
                    <a:bodyPr/>
                    <a:lstStyle/>
                    <a:p>
                      <a:pPr indent="0" lvl="0" marL="0" marR="0" rtl="0" algn="ctr">
                        <a:spcBef>
                          <a:spcPts val="0"/>
                        </a:spcBef>
                        <a:spcAft>
                          <a:spcPts val="0"/>
                        </a:spcAft>
                        <a:buNone/>
                      </a:pPr>
                      <a:r>
                        <a:rPr b="0" i="0" lang="en-IN" sz="1800" u="none" cap="none" strike="noStrike">
                          <a:solidFill>
                            <a:schemeClr val="dk1"/>
                          </a:solidFill>
                          <a:latin typeface="Calibri"/>
                          <a:ea typeface="Calibri"/>
                          <a:cs typeface="Calibri"/>
                          <a:sym typeface="Calibri"/>
                        </a:rPr>
                        <a:t>Workers approach people to get the information.</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IN" sz="1800" u="none" cap="none" strike="noStrike">
                          <a:solidFill>
                            <a:schemeClr val="dk1"/>
                          </a:solidFill>
                          <a:latin typeface="Calibri"/>
                          <a:ea typeface="Calibri"/>
                          <a:cs typeface="Calibri"/>
                          <a:sym typeface="Calibri"/>
                        </a:rPr>
                        <a:t>Information is obtained when people visit the health facilities. </a:t>
                      </a:r>
                      <a:endParaRPr sz="1800" u="none" cap="none" strike="noStrike"/>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8"/>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18</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6 of 6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popup as soon as the user clicks the button.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icon and the OST setting the indicators in sync with AX6.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boxes on the right one by one in sync with the given audio AX7 to Ax9 in the given sequence.</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Once the audio finishes. Highlight the close button and take the user back to the main screen or slide 23.</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33" name="Google Shape;733;p28"/>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734" name="Google Shape;734;p28"/>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735" name="Google Shape;735;p28"/>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736" name="Google Shape;736;p28"/>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737" name="Google Shape;737;p2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IN"/>
              <a:t>‹#›</a:t>
            </a:fld>
            <a:endParaRPr/>
          </a:p>
        </p:txBody>
      </p:sp>
      <p:grpSp>
        <p:nvGrpSpPr>
          <p:cNvPr id="738" name="Google Shape;738;p28"/>
          <p:cNvGrpSpPr/>
          <p:nvPr/>
        </p:nvGrpSpPr>
        <p:grpSpPr>
          <a:xfrm>
            <a:off x="423053" y="536138"/>
            <a:ext cx="10807716" cy="5048219"/>
            <a:chOff x="423053" y="536138"/>
            <a:chExt cx="10807716" cy="5048219"/>
          </a:xfrm>
        </p:grpSpPr>
        <p:pic>
          <p:nvPicPr>
            <p:cNvPr descr="https://static.thenounproject.com/png/2909312-200.png" id="739" name="Google Shape;739;p28"/>
            <p:cNvPicPr preferRelativeResize="0"/>
            <p:nvPr/>
          </p:nvPicPr>
          <p:blipFill rotWithShape="1">
            <a:blip r:embed="rId4">
              <a:alphaModFix/>
            </a:blip>
            <a:srcRect b="0" l="0" r="0" t="0"/>
            <a:stretch/>
          </p:blipFill>
          <p:spPr>
            <a:xfrm>
              <a:off x="8962750" y="536138"/>
              <a:ext cx="1905000" cy="1905000"/>
            </a:xfrm>
            <a:prstGeom prst="rect">
              <a:avLst/>
            </a:prstGeom>
            <a:noFill/>
            <a:ln>
              <a:noFill/>
            </a:ln>
          </p:spPr>
        </p:pic>
        <p:grpSp>
          <p:nvGrpSpPr>
            <p:cNvPr id="740" name="Google Shape;740;p28"/>
            <p:cNvGrpSpPr/>
            <p:nvPr/>
          </p:nvGrpSpPr>
          <p:grpSpPr>
            <a:xfrm>
              <a:off x="423053" y="536138"/>
              <a:ext cx="10807716" cy="5048219"/>
              <a:chOff x="423053" y="536138"/>
              <a:chExt cx="10807716" cy="5048219"/>
            </a:xfrm>
          </p:grpSpPr>
          <p:pic>
            <p:nvPicPr>
              <p:cNvPr descr="https://static.thenounproject.com/png/3048657-200.png" id="741" name="Google Shape;741;p28"/>
              <p:cNvPicPr preferRelativeResize="0"/>
              <p:nvPr/>
            </p:nvPicPr>
            <p:blipFill rotWithShape="1">
              <a:blip r:embed="rId5">
                <a:alphaModFix/>
              </a:blip>
              <a:srcRect b="0" l="0" r="0" t="0"/>
              <a:stretch/>
            </p:blipFill>
            <p:spPr>
              <a:xfrm>
                <a:off x="4829015" y="536138"/>
                <a:ext cx="1905000" cy="1905000"/>
              </a:xfrm>
              <a:prstGeom prst="rect">
                <a:avLst/>
              </a:prstGeom>
              <a:noFill/>
              <a:ln>
                <a:noFill/>
              </a:ln>
            </p:spPr>
          </p:pic>
          <p:grpSp>
            <p:nvGrpSpPr>
              <p:cNvPr id="742" name="Google Shape;742;p28"/>
              <p:cNvGrpSpPr/>
              <p:nvPr/>
            </p:nvGrpSpPr>
            <p:grpSpPr>
              <a:xfrm>
                <a:off x="423053" y="536138"/>
                <a:ext cx="10807716" cy="5048219"/>
                <a:chOff x="423053" y="536138"/>
                <a:chExt cx="10807716" cy="5048219"/>
              </a:xfrm>
            </p:grpSpPr>
            <p:sp>
              <p:nvSpPr>
                <p:cNvPr id="743" name="Google Shape;743;p28"/>
                <p:cNvSpPr/>
                <p:nvPr/>
              </p:nvSpPr>
              <p:spPr>
                <a:xfrm>
                  <a:off x="669696" y="2440293"/>
                  <a:ext cx="1582484"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Baseline data</a:t>
                  </a:r>
                  <a:endParaRPr/>
                </a:p>
              </p:txBody>
            </p:sp>
            <p:sp>
              <p:nvSpPr>
                <p:cNvPr id="744" name="Google Shape;744;p28"/>
                <p:cNvSpPr/>
                <p:nvPr/>
              </p:nvSpPr>
              <p:spPr>
                <a:xfrm>
                  <a:off x="4676084" y="2440293"/>
                  <a:ext cx="2210862"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Information sources</a:t>
                  </a:r>
                  <a:endParaRPr/>
                </a:p>
              </p:txBody>
            </p:sp>
            <p:sp>
              <p:nvSpPr>
                <p:cNvPr id="745" name="Google Shape;745;p28"/>
                <p:cNvSpPr/>
                <p:nvPr/>
              </p:nvSpPr>
              <p:spPr>
                <a:xfrm>
                  <a:off x="8814723" y="2440293"/>
                  <a:ext cx="2416046"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Establish the Network</a:t>
                  </a:r>
                  <a:endParaRPr/>
                </a:p>
              </p:txBody>
            </p:sp>
            <p:pic>
              <p:nvPicPr>
                <p:cNvPr descr="https://static.thenounproject.com/png/2892276-200.png" id="746" name="Google Shape;746;p28"/>
                <p:cNvPicPr preferRelativeResize="0"/>
                <p:nvPr/>
              </p:nvPicPr>
              <p:blipFill rotWithShape="1">
                <a:blip r:embed="rId6">
                  <a:alphaModFix/>
                </a:blip>
                <a:srcRect b="0" l="0" r="0" t="0"/>
                <a:stretch/>
              </p:blipFill>
              <p:spPr>
                <a:xfrm>
                  <a:off x="423053" y="536138"/>
                  <a:ext cx="1905000" cy="1905000"/>
                </a:xfrm>
                <a:prstGeom prst="rect">
                  <a:avLst/>
                </a:prstGeom>
                <a:noFill/>
                <a:ln>
                  <a:noFill/>
                </a:ln>
              </p:spPr>
            </p:pic>
            <p:grpSp>
              <p:nvGrpSpPr>
                <p:cNvPr id="747" name="Google Shape;747;p28"/>
                <p:cNvGrpSpPr/>
                <p:nvPr/>
              </p:nvGrpSpPr>
              <p:grpSpPr>
                <a:xfrm>
                  <a:off x="2340858" y="3262731"/>
                  <a:ext cx="2082621" cy="2274332"/>
                  <a:chOff x="2340858" y="2900121"/>
                  <a:chExt cx="2082621" cy="2274332"/>
                </a:xfrm>
              </p:grpSpPr>
              <p:sp>
                <p:nvSpPr>
                  <p:cNvPr id="748" name="Google Shape;748;p28"/>
                  <p:cNvSpPr/>
                  <p:nvPr/>
                </p:nvSpPr>
                <p:spPr>
                  <a:xfrm>
                    <a:off x="2340858" y="4805121"/>
                    <a:ext cx="2082621"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Mode of Reporting</a:t>
                    </a:r>
                    <a:endParaRPr/>
                  </a:p>
                </p:txBody>
              </p:sp>
              <p:pic>
                <p:nvPicPr>
                  <p:cNvPr descr="https://static.thenounproject.com/png/1236833-200.png" id="749" name="Google Shape;749;p28"/>
                  <p:cNvPicPr preferRelativeResize="0"/>
                  <p:nvPr/>
                </p:nvPicPr>
                <p:blipFill rotWithShape="1">
                  <a:blip r:embed="rId7">
                    <a:alphaModFix/>
                  </a:blip>
                  <a:srcRect b="0" l="0" r="0" t="0"/>
                  <a:stretch/>
                </p:blipFill>
                <p:spPr>
                  <a:xfrm>
                    <a:off x="2408967" y="2900121"/>
                    <a:ext cx="1905000" cy="1905000"/>
                  </a:xfrm>
                  <a:prstGeom prst="rect">
                    <a:avLst/>
                  </a:prstGeom>
                  <a:noFill/>
                  <a:ln>
                    <a:noFill/>
                  </a:ln>
                </p:spPr>
              </p:pic>
            </p:grpSp>
            <p:grpSp>
              <p:nvGrpSpPr>
                <p:cNvPr id="750" name="Google Shape;750;p28"/>
                <p:cNvGrpSpPr/>
                <p:nvPr/>
              </p:nvGrpSpPr>
              <p:grpSpPr>
                <a:xfrm>
                  <a:off x="7365558" y="3310025"/>
                  <a:ext cx="1905000" cy="2274332"/>
                  <a:chOff x="7365558" y="2900121"/>
                  <a:chExt cx="1905000" cy="2274332"/>
                </a:xfrm>
              </p:grpSpPr>
              <p:sp>
                <p:nvSpPr>
                  <p:cNvPr id="751" name="Google Shape;751;p28"/>
                  <p:cNvSpPr/>
                  <p:nvPr/>
                </p:nvSpPr>
                <p:spPr>
                  <a:xfrm>
                    <a:off x="7520404" y="4805121"/>
                    <a:ext cx="1595309"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752" name="Google Shape;752;p28"/>
                  <p:cNvPicPr preferRelativeResize="0"/>
                  <p:nvPr/>
                </p:nvPicPr>
                <p:blipFill rotWithShape="1">
                  <a:blip r:embed="rId8">
                    <a:alphaModFix/>
                  </a:blip>
                  <a:srcRect b="0" l="0" r="0" t="0"/>
                  <a:stretch/>
                </p:blipFill>
                <p:spPr>
                  <a:xfrm>
                    <a:off x="7365558" y="2900121"/>
                    <a:ext cx="1905000" cy="1905000"/>
                  </a:xfrm>
                  <a:prstGeom prst="rect">
                    <a:avLst/>
                  </a:prstGeom>
                  <a:noFill/>
                  <a:ln>
                    <a:noFill/>
                  </a:ln>
                </p:spPr>
              </p:pic>
            </p:grpSp>
          </p:grpSp>
        </p:grpSp>
      </p:grpSp>
      <p:sp>
        <p:nvSpPr>
          <p:cNvPr id="753" name="Google Shape;753;p28"/>
          <p:cNvSpPr/>
          <p:nvPr/>
        </p:nvSpPr>
        <p:spPr>
          <a:xfrm>
            <a:off x="0" y="6569"/>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Constructing Surveillance</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754" name="Google Shape;754;p28"/>
          <p:cNvSpPr/>
          <p:nvPr/>
        </p:nvSpPr>
        <p:spPr>
          <a:xfrm>
            <a:off x="457202" y="454959"/>
            <a:ext cx="11083159" cy="53467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28"/>
          <p:cNvSpPr/>
          <p:nvPr/>
        </p:nvSpPr>
        <p:spPr>
          <a:xfrm>
            <a:off x="11108027" y="406400"/>
            <a:ext cx="432000" cy="504000"/>
          </a:xfrm>
          <a:prstGeom prst="mathMultiply">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756" name="Google Shape;756;p28"/>
          <p:cNvGrpSpPr/>
          <p:nvPr/>
        </p:nvGrpSpPr>
        <p:grpSpPr>
          <a:xfrm>
            <a:off x="601885" y="1794854"/>
            <a:ext cx="2356406" cy="2274332"/>
            <a:chOff x="7365558" y="2900121"/>
            <a:chExt cx="1905000" cy="2274332"/>
          </a:xfrm>
        </p:grpSpPr>
        <p:sp>
          <p:nvSpPr>
            <p:cNvPr id="757" name="Google Shape;757;p28"/>
            <p:cNvSpPr/>
            <p:nvPr/>
          </p:nvSpPr>
          <p:spPr>
            <a:xfrm>
              <a:off x="7520404" y="4805121"/>
              <a:ext cx="1289703" cy="369332"/>
            </a:xfrm>
            <a:prstGeom prst="rect">
              <a:avLst/>
            </a:prstGeom>
            <a:solidFill>
              <a:srgbClr val="00B0F0"/>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 Indicators</a:t>
              </a:r>
              <a:endParaRPr/>
            </a:p>
          </p:txBody>
        </p:sp>
        <p:pic>
          <p:nvPicPr>
            <p:cNvPr descr="https://static.thenounproject.com/png/3317810-200.png" id="758" name="Google Shape;758;p28"/>
            <p:cNvPicPr preferRelativeResize="0"/>
            <p:nvPr/>
          </p:nvPicPr>
          <p:blipFill rotWithShape="1">
            <a:blip r:embed="rId8">
              <a:alphaModFix/>
            </a:blip>
            <a:srcRect b="0" l="0" r="0" t="0"/>
            <a:stretch/>
          </p:blipFill>
          <p:spPr>
            <a:xfrm>
              <a:off x="7365558" y="2900121"/>
              <a:ext cx="1905000" cy="1905000"/>
            </a:xfrm>
            <a:prstGeom prst="rect">
              <a:avLst/>
            </a:prstGeom>
            <a:noFill/>
            <a:ln>
              <a:noFill/>
            </a:ln>
          </p:spPr>
        </p:pic>
      </p:grpSp>
      <p:sp>
        <p:nvSpPr>
          <p:cNvPr id="759" name="Google Shape;759;p28"/>
          <p:cNvSpPr/>
          <p:nvPr/>
        </p:nvSpPr>
        <p:spPr>
          <a:xfrm>
            <a:off x="5543548" y="1689477"/>
            <a:ext cx="4461642" cy="828000"/>
          </a:xfrm>
          <a:prstGeom prst="rect">
            <a:avLst/>
          </a:prstGeom>
          <a:solidFill>
            <a:srgbClr val="4587E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A list of diseases should be readily available for reference.</a:t>
            </a:r>
            <a:endParaRPr/>
          </a:p>
        </p:txBody>
      </p:sp>
      <p:sp>
        <p:nvSpPr>
          <p:cNvPr id="760" name="Google Shape;760;p28"/>
          <p:cNvSpPr/>
          <p:nvPr/>
        </p:nvSpPr>
        <p:spPr>
          <a:xfrm>
            <a:off x="5543548" y="2806647"/>
            <a:ext cx="4467490" cy="828000"/>
          </a:xfrm>
          <a:prstGeom prst="rect">
            <a:avLst/>
          </a:prstGeom>
          <a:solidFill>
            <a:schemeClr val="accent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Case definitions require a balance between being insufficiently specific or false cases and insufficiently sensitive or missed cases.</a:t>
            </a:r>
            <a:endParaRPr/>
          </a:p>
        </p:txBody>
      </p:sp>
      <p:sp>
        <p:nvSpPr>
          <p:cNvPr id="761" name="Google Shape;761;p28"/>
          <p:cNvSpPr/>
          <p:nvPr/>
        </p:nvSpPr>
        <p:spPr>
          <a:xfrm>
            <a:off x="5562346" y="4010836"/>
            <a:ext cx="4460400" cy="828000"/>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Health services delivery list of indicators must include information about access, personnel, facilities, and laboratory capacity.  </a:t>
            </a:r>
            <a:endParaRPr sz="1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29"/>
          <p:cNvSpPr/>
          <p:nvPr/>
        </p:nvSpPr>
        <p:spPr>
          <a:xfrm>
            <a:off x="12212638"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Frame : 19</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Slide 1 of 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a:t>
            </a:r>
            <a:endParaRPr i="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Please recreate the image from the SB.</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Display the chart in sync with AX1 and Ax1.</a:t>
            </a:r>
            <a:endParaRPr/>
          </a:p>
          <a:p>
            <a:pPr indent="0" lvl="0" marL="0" marR="0" rtl="0" algn="l">
              <a:spcBef>
                <a:spcPts val="600"/>
              </a:spcBef>
              <a:spcAft>
                <a:spcPts val="0"/>
              </a:spcAft>
              <a:buNone/>
            </a:pPr>
            <a:r>
              <a:rPr lang="en-IN" sz="1800">
                <a:solidFill>
                  <a:srgbClr val="000000"/>
                </a:solidFill>
                <a:latin typeface="Calibri"/>
                <a:ea typeface="Calibri"/>
                <a:cs typeface="Calibri"/>
                <a:sym typeface="Calibri"/>
              </a:rPr>
              <a:t> Highlight the red line and the grey line with Ax2 and Ax3.</a:t>
            </a:r>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68" name="Google Shape;768;p29"/>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769" name="Google Shape;769;p29"/>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770" name="Google Shape;770;p29"/>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771" name="Google Shape;771;p29"/>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772" name="Google Shape;772;p29"/>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Daily Report</a:t>
            </a:r>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600">
              <a:solidFill>
                <a:srgbClr val="FFFFFF"/>
              </a:solidFill>
              <a:latin typeface="Calibri"/>
              <a:ea typeface="Calibri"/>
              <a:cs typeface="Calibri"/>
              <a:sym typeface="Calibri"/>
            </a:endParaRPr>
          </a:p>
        </p:txBody>
      </p:sp>
      <p:sp>
        <p:nvSpPr>
          <p:cNvPr id="773" name="Google Shape;773;p2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id="774" name="Google Shape;774;p29"/>
          <p:cNvPicPr preferRelativeResize="0"/>
          <p:nvPr/>
        </p:nvPicPr>
        <p:blipFill rotWithShape="1">
          <a:blip r:embed="rId4">
            <a:alphaModFix/>
          </a:blip>
          <a:srcRect b="0" l="0" r="0" t="0"/>
          <a:stretch/>
        </p:blipFill>
        <p:spPr>
          <a:xfrm>
            <a:off x="1405076" y="905050"/>
            <a:ext cx="9402486" cy="4739004"/>
          </a:xfrm>
          <a:prstGeom prst="rect">
            <a:avLst/>
          </a:prstGeom>
          <a:noFill/>
          <a:ln>
            <a:noFill/>
          </a:ln>
        </p:spPr>
      </p:pic>
      <p:sp>
        <p:nvSpPr>
          <p:cNvPr id="775" name="Google Shape;775;p29"/>
          <p:cNvSpPr txBox="1"/>
          <p:nvPr/>
        </p:nvSpPr>
        <p:spPr>
          <a:xfrm>
            <a:off x="2317531" y="5644054"/>
            <a:ext cx="74728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Arial"/>
                <a:ea typeface="Arial"/>
                <a:cs typeface="Arial"/>
                <a:sym typeface="Arial"/>
              </a:rPr>
              <a:t>Active vs. Passive Surveillance at Burmese Refugee Camps</a:t>
            </a:r>
            <a:endParaRPr sz="1800">
              <a:solidFill>
                <a:schemeClr val="dk1"/>
              </a:solidFill>
              <a:latin typeface="Arial"/>
              <a:ea typeface="Arial"/>
              <a:cs typeface="Arial"/>
              <a:sym typeface="Arial"/>
            </a:endParaRPr>
          </a:p>
        </p:txBody>
      </p:sp>
      <p:sp>
        <p:nvSpPr>
          <p:cNvPr id="776" name="Google Shape;776;p29"/>
          <p:cNvSpPr/>
          <p:nvPr/>
        </p:nvSpPr>
        <p:spPr>
          <a:xfrm>
            <a:off x="-4429418" y="3244334"/>
            <a:ext cx="3837747"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Note to the Client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Please share more insights on this graph.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p:nvPr/>
        </p:nvSpPr>
        <p:spPr>
          <a:xfrm>
            <a:off x="0" y="331076"/>
            <a:ext cx="4972050" cy="58805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2800">
              <a:solidFill>
                <a:schemeClr val="lt1"/>
              </a:solidFill>
              <a:latin typeface="Calibri"/>
              <a:ea typeface="Calibri"/>
              <a:cs typeface="Calibri"/>
              <a:sym typeface="Calibri"/>
            </a:endParaRPr>
          </a:p>
        </p:txBody>
      </p:sp>
      <p:sp>
        <p:nvSpPr>
          <p:cNvPr id="112" name="Google Shape;112;p3"/>
          <p:cNvSpPr/>
          <p:nvPr/>
        </p:nvSpPr>
        <p:spPr>
          <a:xfrm>
            <a:off x="12192000" y="0"/>
            <a:ext cx="3154363" cy="6858000"/>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a:ea typeface="Century"/>
                <a:cs typeface="Century"/>
                <a:sym typeface="Century"/>
              </a:rPr>
              <a:t>Viz Notes:</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Splash Screen</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Frame 1 </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Slide 3 of 3</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rPr lang="en-IN" sz="1800">
                <a:solidFill>
                  <a:srgbClr val="000000"/>
                </a:solidFill>
                <a:latin typeface="Century"/>
                <a:ea typeface="Century"/>
                <a:cs typeface="Century"/>
                <a:sym typeface="Century"/>
              </a:rPr>
              <a:t>Layout: 50:50 Slide</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a:solidFill>
                  <a:srgbClr val="000000"/>
                </a:solidFill>
                <a:latin typeface="Century"/>
                <a:ea typeface="Century"/>
                <a:cs typeface="Century"/>
                <a:sym typeface="Century"/>
              </a:rPr>
              <a:t>Treatment</a:t>
            </a:r>
            <a:r>
              <a:rPr lang="en-IN" sz="1800">
                <a:solidFill>
                  <a:srgbClr val="000000"/>
                </a:solidFill>
                <a:latin typeface="Century"/>
                <a:ea typeface="Century"/>
                <a:cs typeface="Century"/>
                <a:sym typeface="Century"/>
              </a:rPr>
              <a:t>: Show the given image on the right or on full screen and add text in sync with audio AX1.</a:t>
            </a:r>
            <a:endParaRPr sz="1800">
              <a:solidFill>
                <a:schemeClr val="dk1"/>
              </a:solidFill>
              <a:latin typeface="Century"/>
              <a:ea typeface="Century"/>
              <a:cs typeface="Century"/>
              <a:sym typeface="Century"/>
            </a:endParaRPr>
          </a:p>
          <a:p>
            <a:pPr indent="0" lvl="0" marL="0" marR="0" rtl="0" algn="l">
              <a:spcBef>
                <a:spcPts val="60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b="1" lang="en-IN" sz="1800">
                <a:solidFill>
                  <a:srgbClr val="000000"/>
                </a:solidFill>
                <a:latin typeface="Century"/>
                <a:ea typeface="Century"/>
                <a:cs typeface="Century"/>
                <a:sym typeface="Century"/>
              </a:rPr>
              <a:t>Image source:</a:t>
            </a:r>
            <a:endParaRPr b="1"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rPr lang="en-IN" sz="1800" u="sng">
                <a:solidFill>
                  <a:srgbClr val="000000"/>
                </a:solidFill>
                <a:latin typeface="Century"/>
                <a:ea typeface="Century"/>
                <a:cs typeface="Century"/>
                <a:sym typeface="Century"/>
                <a:hlinkClick r:id="rId3">
                  <a:extLst>
                    <a:ext uri="{A12FA001-AC4F-418D-AE19-62706E023703}">
                      <ahyp:hlinkClr val="tx"/>
                    </a:ext>
                  </a:extLst>
                </a:hlinkClick>
              </a:rPr>
              <a:t>https://t4.ftcdn.net/jpg/02/82/42/09/240_F_282420918_mmJzZjI5QNO3eWyCrS2eLpvbkh7hj4TM.jpg</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a:p>
            <a:pPr indent="0" lvl="0" marL="0" marR="0" rtl="0" algn="l">
              <a:spcBef>
                <a:spcPts val="0"/>
              </a:spcBef>
              <a:spcAft>
                <a:spcPts val="0"/>
              </a:spcAft>
              <a:buNone/>
            </a:pPr>
            <a:r>
              <a:t/>
            </a:r>
            <a:endParaRPr sz="1800">
              <a:solidFill>
                <a:srgbClr val="000000"/>
              </a:solidFill>
              <a:latin typeface="Century"/>
              <a:ea typeface="Century"/>
              <a:cs typeface="Century"/>
              <a:sym typeface="Century"/>
            </a:endParaRPr>
          </a:p>
        </p:txBody>
      </p:sp>
      <p:sp>
        <p:nvSpPr>
          <p:cNvPr id="113" name="Google Shape;113;p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114" name="Google Shape;114;p3"/>
          <p:cNvSpPr/>
          <p:nvPr/>
        </p:nvSpPr>
        <p:spPr>
          <a:xfrm>
            <a:off x="155356" y="1599863"/>
            <a:ext cx="4661338" cy="344203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3200">
                <a:solidFill>
                  <a:schemeClr val="lt1"/>
                </a:solidFill>
                <a:latin typeface="Arial"/>
                <a:ea typeface="Arial"/>
                <a:cs typeface="Arial"/>
                <a:sym typeface="Arial"/>
              </a:rPr>
              <a:t>Surveillance</a:t>
            </a:r>
            <a:r>
              <a:rPr lang="en-IN" sz="3200">
                <a:solidFill>
                  <a:schemeClr val="lt1"/>
                </a:solidFill>
                <a:latin typeface="Arial"/>
                <a:ea typeface="Arial"/>
                <a:cs typeface="Arial"/>
                <a:sym typeface="Arial"/>
              </a:rPr>
              <a:t> during major emergencies focuses on diseases or conditions with epidemic potential or with the highest risk of mortality.</a:t>
            </a:r>
            <a:endParaRPr sz="3200">
              <a:solidFill>
                <a:schemeClr val="lt1"/>
              </a:solidFill>
              <a:latin typeface="Arial"/>
              <a:ea typeface="Arial"/>
              <a:cs typeface="Arial"/>
              <a:sym typeface="Arial"/>
            </a:endParaRPr>
          </a:p>
        </p:txBody>
      </p:sp>
      <p:pic>
        <p:nvPicPr>
          <p:cNvPr descr="Navigator. pilot, captain as pat of ship crew performing daily duties with VHF radio, binoculars on board of modern ship with high quality navigation equipment on the bridge on sunrise." id="115" name="Google Shape;115;p3"/>
          <p:cNvPicPr preferRelativeResize="0"/>
          <p:nvPr/>
        </p:nvPicPr>
        <p:blipFill rotWithShape="1">
          <a:blip r:embed="rId4">
            <a:alphaModFix/>
          </a:blip>
          <a:srcRect b="0" l="0" r="0" t="0"/>
          <a:stretch/>
        </p:blipFill>
        <p:spPr>
          <a:xfrm>
            <a:off x="4972050" y="794902"/>
            <a:ext cx="7219950" cy="48133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0"/>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200">
                <a:solidFill>
                  <a:srgbClr val="000000"/>
                </a:solidFill>
                <a:latin typeface="Calibri"/>
                <a:ea typeface="Calibri"/>
                <a:cs typeface="Calibri"/>
                <a:sym typeface="Calibri"/>
              </a:rPr>
              <a:t>Viz. notes:</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Frame : 20</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Slide 1 of 2</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Layout Name</a:t>
            </a:r>
            <a:r>
              <a:rPr lang="en-IN" sz="1200">
                <a:solidFill>
                  <a:srgbClr val="000000"/>
                </a:solidFill>
                <a:latin typeface="Calibri"/>
                <a:ea typeface="Calibri"/>
                <a:cs typeface="Calibri"/>
                <a:sym typeface="Calibri"/>
              </a:rPr>
              <a:t>:</a:t>
            </a:r>
            <a:endParaRPr i="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Treatment</a:t>
            </a:r>
            <a:r>
              <a:rPr lang="en-IN" sz="12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Sync the Ax1 with the OST.</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Then display each audio starting from Ax2 insync with the image and the Smart art text.</a:t>
            </a:r>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783" name="Google Shape;783;p30"/>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784" name="Google Shape;784;p30"/>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785" name="Google Shape;785;p30"/>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786" name="Google Shape;786;p30"/>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787" name="Google Shape;787;p30"/>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What is the future of surveillance?</a:t>
            </a:r>
            <a:endParaRPr sz="1600">
              <a:solidFill>
                <a:srgbClr val="FFFFFF"/>
              </a:solidFill>
              <a:latin typeface="Calibri"/>
              <a:ea typeface="Calibri"/>
              <a:cs typeface="Calibri"/>
              <a:sym typeface="Calibri"/>
            </a:endParaRPr>
          </a:p>
        </p:txBody>
      </p:sp>
      <p:sp>
        <p:nvSpPr>
          <p:cNvPr id="788" name="Google Shape;788;p3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descr="Command center interior, cybersecurity" id="789" name="Google Shape;789;p30"/>
          <p:cNvPicPr preferRelativeResize="0"/>
          <p:nvPr/>
        </p:nvPicPr>
        <p:blipFill rotWithShape="1">
          <a:blip r:embed="rId4">
            <a:alphaModFix/>
          </a:blip>
          <a:srcRect b="0" l="0" r="0" t="0"/>
          <a:stretch/>
        </p:blipFill>
        <p:spPr>
          <a:xfrm>
            <a:off x="282184" y="844063"/>
            <a:ext cx="11619084" cy="4529796"/>
          </a:xfrm>
          <a:prstGeom prst="rect">
            <a:avLst/>
          </a:prstGeom>
          <a:noFill/>
          <a:ln>
            <a:noFill/>
          </a:ln>
        </p:spPr>
      </p:pic>
      <p:sp>
        <p:nvSpPr>
          <p:cNvPr id="790" name="Google Shape;790;p30"/>
          <p:cNvSpPr txBox="1"/>
          <p:nvPr/>
        </p:nvSpPr>
        <p:spPr>
          <a:xfrm>
            <a:off x="4276578" y="5542671"/>
            <a:ext cx="36857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Surveillance: The Future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31"/>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200">
                <a:solidFill>
                  <a:srgbClr val="000000"/>
                </a:solidFill>
                <a:latin typeface="Calibri"/>
                <a:ea typeface="Calibri"/>
                <a:cs typeface="Calibri"/>
                <a:sym typeface="Calibri"/>
              </a:rPr>
              <a:t>Viz. notes:</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Frame : 20</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Slide 2 of 2</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Layout Name</a:t>
            </a:r>
            <a:r>
              <a:rPr lang="en-IN" sz="1200">
                <a:solidFill>
                  <a:srgbClr val="000000"/>
                </a:solidFill>
                <a:latin typeface="Calibri"/>
                <a:ea typeface="Calibri"/>
                <a:cs typeface="Calibri"/>
                <a:sym typeface="Calibri"/>
              </a:rPr>
              <a:t>:</a:t>
            </a:r>
            <a:endParaRPr i="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3">
                  <a:extLst>
                    <a:ext uri="{A12FA001-AC4F-418D-AE19-62706E023703}">
                      <ahyp:hlinkClr val="tx"/>
                    </a:ext>
                  </a:extLst>
                </a:hlinkClick>
              </a:rPr>
              <a:t>https://t4.ftcdn.net/jpg/02/32/43/83/240_F_232438359_GvEtE8DpCqYz66I0d551P0o8EkjNZZog.jpg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4">
                  <a:extLst>
                    <a:ext uri="{A12FA001-AC4F-418D-AE19-62706E023703}">
                      <ahyp:hlinkClr val="tx"/>
                    </a:ext>
                  </a:extLst>
                </a:hlinkClick>
              </a:rPr>
              <a:t>https://t4.ftcdn.net/jpg/02/39/44/31/240_F_239443198_lNZoCnODMNiSMVHilmvz9o6Y5heF845j.jpg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u="sng">
                <a:solidFill>
                  <a:srgbClr val="000000"/>
                </a:solidFill>
                <a:latin typeface="Calibri"/>
                <a:ea typeface="Calibri"/>
                <a:cs typeface="Calibri"/>
                <a:sym typeface="Calibri"/>
                <a:hlinkClick r:id="rId5">
                  <a:extLst>
                    <a:ext uri="{A12FA001-AC4F-418D-AE19-62706E023703}">
                      <ahyp:hlinkClr val="tx"/>
                    </a:ext>
                  </a:extLst>
                </a:hlinkClick>
              </a:rPr>
              <a:t>https://t4.ftcdn.net/jpg/02/49/36/73/240_F_249367346_ck438nFVsoVmtJyY2EhhPeNUCUf8W7Hz.jpg</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2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200">
                <a:solidFill>
                  <a:srgbClr val="000000"/>
                </a:solidFill>
                <a:latin typeface="Calibri"/>
                <a:ea typeface="Calibri"/>
                <a:cs typeface="Calibri"/>
                <a:sym typeface="Calibri"/>
              </a:rPr>
              <a:t>Treatment</a:t>
            </a:r>
            <a:r>
              <a:rPr lang="en-IN" sz="12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Display the OST in the blue box in sync with the first sentence of Ax2. then show each image and labels with the audio. The images will appear in a clockwise manner.</a:t>
            </a:r>
            <a:endParaRPr/>
          </a:p>
          <a:p>
            <a:pPr indent="0" lvl="0" marL="0" marR="0" rtl="0" algn="l">
              <a:spcBef>
                <a:spcPts val="600"/>
              </a:spcBef>
              <a:spcAft>
                <a:spcPts val="0"/>
              </a:spcAft>
              <a:buNone/>
            </a:pPr>
            <a:r>
              <a:rPr lang="en-IN" sz="1200">
                <a:solidFill>
                  <a:srgbClr val="000000"/>
                </a:solidFill>
                <a:latin typeface="Calibri"/>
                <a:ea typeface="Calibri"/>
                <a:cs typeface="Calibri"/>
                <a:sym typeface="Calibri"/>
              </a:rPr>
              <a:t> </a:t>
            </a:r>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2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797" name="Google Shape;797;p31"/>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798" name="Google Shape;798;p31"/>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799" name="Google Shape;799;p31"/>
          <p:cNvPicPr preferRelativeResize="0"/>
          <p:nvPr/>
        </p:nvPicPr>
        <p:blipFill rotWithShape="1">
          <a:blip r:embed="rId6">
            <a:alphaModFix/>
          </a:blip>
          <a:srcRect b="0" l="626" r="0" t="0"/>
          <a:stretch/>
        </p:blipFill>
        <p:spPr>
          <a:xfrm>
            <a:off x="20638" y="38100"/>
            <a:ext cx="12171362" cy="334963"/>
          </a:xfrm>
          <a:prstGeom prst="rect">
            <a:avLst/>
          </a:prstGeom>
          <a:noFill/>
          <a:ln>
            <a:noFill/>
          </a:ln>
        </p:spPr>
      </p:pic>
      <p:sp>
        <p:nvSpPr>
          <p:cNvPr id="800" name="Google Shape;800;p31"/>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801" name="Google Shape;801;p31"/>
          <p:cNvSpPr/>
          <p:nvPr/>
        </p:nvSpPr>
        <p:spPr>
          <a:xfrm>
            <a:off x="0" y="38101"/>
            <a:ext cx="12192000" cy="368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600">
                <a:solidFill>
                  <a:srgbClr val="FFFFFF"/>
                </a:solidFill>
                <a:latin typeface="Calibri"/>
                <a:ea typeface="Calibri"/>
                <a:cs typeface="Calibri"/>
                <a:sym typeface="Calibri"/>
              </a:rPr>
              <a:t>Setting Up and Strengthening Disease Surveillance Systems During Emergencies I What is the future of surveillance?</a:t>
            </a:r>
            <a:endParaRPr sz="1600">
              <a:solidFill>
                <a:srgbClr val="FFFFFF"/>
              </a:solidFill>
              <a:latin typeface="Calibri"/>
              <a:ea typeface="Calibri"/>
              <a:cs typeface="Calibri"/>
              <a:sym typeface="Calibri"/>
            </a:endParaRPr>
          </a:p>
        </p:txBody>
      </p:sp>
      <p:sp>
        <p:nvSpPr>
          <p:cNvPr id="802" name="Google Shape;802;p3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803" name="Google Shape;803;p31"/>
          <p:cNvSpPr/>
          <p:nvPr/>
        </p:nvSpPr>
        <p:spPr>
          <a:xfrm>
            <a:off x="633046" y="872197"/>
            <a:ext cx="9833317" cy="57677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can be improved by:</a:t>
            </a:r>
            <a:endParaRPr sz="1800">
              <a:solidFill>
                <a:schemeClr val="dk1"/>
              </a:solidFill>
              <a:latin typeface="Arial"/>
              <a:ea typeface="Arial"/>
              <a:cs typeface="Arial"/>
              <a:sym typeface="Arial"/>
            </a:endParaRPr>
          </a:p>
        </p:txBody>
      </p:sp>
      <p:sp>
        <p:nvSpPr>
          <p:cNvPr id="804" name="Google Shape;804;p31"/>
          <p:cNvSpPr txBox="1"/>
          <p:nvPr/>
        </p:nvSpPr>
        <p:spPr>
          <a:xfrm>
            <a:off x="492370" y="3514743"/>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Employing common capacity technologies</a:t>
            </a:r>
            <a:endParaRPr/>
          </a:p>
        </p:txBody>
      </p:sp>
      <p:sp>
        <p:nvSpPr>
          <p:cNvPr id="805" name="Google Shape;805;p31"/>
          <p:cNvSpPr/>
          <p:nvPr/>
        </p:nvSpPr>
        <p:spPr>
          <a:xfrm>
            <a:off x="7452586" y="3514743"/>
            <a:ext cx="39805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Creating portals of entry for field data</a:t>
            </a:r>
            <a:endParaRPr sz="1800">
              <a:solidFill>
                <a:schemeClr val="dk1"/>
              </a:solidFill>
              <a:latin typeface="Arial"/>
              <a:ea typeface="Arial"/>
              <a:cs typeface="Arial"/>
              <a:sym typeface="Arial"/>
            </a:endParaRPr>
          </a:p>
        </p:txBody>
      </p:sp>
      <p:sp>
        <p:nvSpPr>
          <p:cNvPr id="806" name="Google Shape;806;p31"/>
          <p:cNvSpPr/>
          <p:nvPr/>
        </p:nvSpPr>
        <p:spPr>
          <a:xfrm>
            <a:off x="567927" y="5721191"/>
            <a:ext cx="40318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Building local community partnerships</a:t>
            </a:r>
            <a:endParaRPr sz="1800">
              <a:solidFill>
                <a:schemeClr val="dk1"/>
              </a:solidFill>
              <a:latin typeface="Arial"/>
              <a:ea typeface="Arial"/>
              <a:cs typeface="Arial"/>
              <a:sym typeface="Arial"/>
            </a:endParaRPr>
          </a:p>
        </p:txBody>
      </p:sp>
      <p:sp>
        <p:nvSpPr>
          <p:cNvPr id="807" name="Google Shape;807;p31"/>
          <p:cNvSpPr/>
          <p:nvPr/>
        </p:nvSpPr>
        <p:spPr>
          <a:xfrm>
            <a:off x="7632122" y="5721191"/>
            <a:ext cx="35445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Sharing the global data networks</a:t>
            </a:r>
            <a:endParaRPr sz="1800">
              <a:solidFill>
                <a:schemeClr val="dk1"/>
              </a:solidFill>
              <a:latin typeface="Arial"/>
              <a:ea typeface="Arial"/>
              <a:cs typeface="Arial"/>
              <a:sym typeface="Arial"/>
            </a:endParaRPr>
          </a:p>
        </p:txBody>
      </p:sp>
      <p:pic>
        <p:nvPicPr>
          <p:cNvPr descr="Man sending text message and sms with smartphone. Guy texting and using mobile phone late at night in dark. Communication or sexting concept. Finger typing with cellphone keyboard. Light from screen." id="808" name="Google Shape;808;p31"/>
          <p:cNvPicPr preferRelativeResize="0"/>
          <p:nvPr/>
        </p:nvPicPr>
        <p:blipFill rotWithShape="1">
          <a:blip r:embed="rId7">
            <a:alphaModFix/>
          </a:blip>
          <a:srcRect b="0" l="0" r="0" t="0"/>
          <a:stretch/>
        </p:blipFill>
        <p:spPr>
          <a:xfrm>
            <a:off x="1286358" y="1738696"/>
            <a:ext cx="2595012" cy="1730009"/>
          </a:xfrm>
          <a:prstGeom prst="rect">
            <a:avLst/>
          </a:prstGeom>
          <a:noFill/>
          <a:ln>
            <a:noFill/>
          </a:ln>
        </p:spPr>
      </p:pic>
      <p:pic>
        <p:nvPicPr>
          <p:cNvPr descr="Worker checking traffic visitor Report on website" id="809" name="Google Shape;809;p31"/>
          <p:cNvPicPr preferRelativeResize="0"/>
          <p:nvPr/>
        </p:nvPicPr>
        <p:blipFill rotWithShape="1">
          <a:blip r:embed="rId8">
            <a:alphaModFix/>
          </a:blip>
          <a:srcRect b="0" l="0" r="0" t="0"/>
          <a:stretch/>
        </p:blipFill>
        <p:spPr>
          <a:xfrm>
            <a:off x="7833952" y="1638909"/>
            <a:ext cx="2699999" cy="1800000"/>
          </a:xfrm>
          <a:prstGeom prst="rect">
            <a:avLst/>
          </a:prstGeom>
          <a:noFill/>
          <a:ln>
            <a:noFill/>
          </a:ln>
        </p:spPr>
      </p:pic>
      <p:pic>
        <p:nvPicPr>
          <p:cNvPr descr="Handshake startup for warehouse construction agreement of logistics partners." id="810" name="Google Shape;810;p31"/>
          <p:cNvPicPr preferRelativeResize="0"/>
          <p:nvPr/>
        </p:nvPicPr>
        <p:blipFill rotWithShape="1">
          <a:blip r:embed="rId9">
            <a:alphaModFix/>
          </a:blip>
          <a:srcRect b="0" l="0" r="0" t="0"/>
          <a:stretch/>
        </p:blipFill>
        <p:spPr>
          <a:xfrm>
            <a:off x="1286358" y="3987330"/>
            <a:ext cx="2537999" cy="1692000"/>
          </a:xfrm>
          <a:prstGeom prst="rect">
            <a:avLst/>
          </a:prstGeom>
          <a:noFill/>
          <a:ln>
            <a:noFill/>
          </a:ln>
        </p:spPr>
      </p:pic>
      <p:pic>
        <p:nvPicPr>
          <p:cNvPr descr="Big data analytics visualization technology with scientist analyzing information structure on screen with machine learning to extract strategical prediction for business, finance, internet of things" id="811" name="Google Shape;811;p31"/>
          <p:cNvPicPr preferRelativeResize="0"/>
          <p:nvPr/>
        </p:nvPicPr>
        <p:blipFill rotWithShape="1">
          <a:blip r:embed="rId10">
            <a:alphaModFix/>
          </a:blip>
          <a:srcRect b="0" l="0" r="0" t="0"/>
          <a:stretch/>
        </p:blipFill>
        <p:spPr>
          <a:xfrm>
            <a:off x="8017422" y="3924566"/>
            <a:ext cx="2592000" cy="1728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2"/>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21</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 MCQ</a:t>
            </a:r>
            <a:endParaRPr i="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image: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u="sng">
                <a:solidFill>
                  <a:srgbClr val="000000"/>
                </a:solidFill>
                <a:latin typeface="Calibri"/>
                <a:ea typeface="Calibri"/>
                <a:cs typeface="Calibri"/>
                <a:sym typeface="Calibri"/>
                <a:hlinkClick r:id="rId3">
                  <a:extLst>
                    <a:ext uri="{A12FA001-AC4F-418D-AE19-62706E023703}">
                      <ahyp:hlinkClr val="tx"/>
                    </a:ext>
                  </a:extLst>
                </a:hlinkClick>
              </a:rPr>
              <a:t>https://t4.ftcdn.net/jpg/02/11/56/55/240_F_211565550_CkDYx0cu7opYE3C2jlKxIFKAAxNHZklc.jpg</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screen will load with the image, question and options.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FOLLOW STANDARD LAYOUT FOR CYUs.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Correct answer:</a:t>
            </a:r>
            <a:endParaRPr/>
          </a:p>
          <a:p>
            <a:pPr indent="0" lvl="0" marL="0" marR="0" rtl="0" algn="l">
              <a:spcBef>
                <a:spcPts val="600"/>
              </a:spcBef>
              <a:spcAft>
                <a:spcPts val="0"/>
              </a:spcAft>
              <a:buNone/>
            </a:pPr>
            <a:r>
              <a:rPr lang="en-IN" sz="1400">
                <a:solidFill>
                  <a:schemeClr val="dk1"/>
                </a:solidFill>
                <a:latin typeface="Arial"/>
                <a:ea typeface="Arial"/>
                <a:cs typeface="Arial"/>
                <a:sym typeface="Arial"/>
              </a:rPr>
              <a:t>Explain the root causes for an event</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18" name="Google Shape;818;p32"/>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819" name="Google Shape;819;p32"/>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820" name="Google Shape;820;p32"/>
          <p:cNvSpPr/>
          <p:nvPr/>
        </p:nvSpPr>
        <p:spPr>
          <a:xfrm>
            <a:off x="10031413" y="5429250"/>
            <a:ext cx="1709737"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pic>
        <p:nvPicPr>
          <p:cNvPr id="821" name="Google Shape;821;p32"/>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822" name="Google Shape;822;p32"/>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823" name="Google Shape;823;p32"/>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824" name="Google Shape;824;p32"/>
          <p:cNvSpPr/>
          <p:nvPr/>
        </p:nvSpPr>
        <p:spPr>
          <a:xfrm>
            <a:off x="450850" y="5611813"/>
            <a:ext cx="5526088"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rgbClr val="000000"/>
                </a:solidFill>
                <a:latin typeface="Calibri"/>
                <a:ea typeface="Calibri"/>
                <a:cs typeface="Calibri"/>
                <a:sym typeface="Calibri"/>
              </a:rPr>
              <a:t>Select the correct option, and click Submit.</a:t>
            </a:r>
            <a:endParaRPr sz="1800">
              <a:solidFill>
                <a:schemeClr val="dk1"/>
              </a:solidFill>
              <a:latin typeface="Calibri"/>
              <a:ea typeface="Calibri"/>
              <a:cs typeface="Calibri"/>
              <a:sym typeface="Calibri"/>
            </a:endParaRPr>
          </a:p>
        </p:txBody>
      </p:sp>
      <p:sp>
        <p:nvSpPr>
          <p:cNvPr id="825" name="Google Shape;825;p3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826" name="Google Shape;826;p32"/>
          <p:cNvSpPr/>
          <p:nvPr/>
        </p:nvSpPr>
        <p:spPr>
          <a:xfrm>
            <a:off x="327803" y="666983"/>
            <a:ext cx="779828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Calibri"/>
                <a:ea typeface="Calibri"/>
                <a:cs typeface="Calibri"/>
                <a:sym typeface="Calibri"/>
              </a:rPr>
              <a:t>Which of the following things the surveillance does not do?</a:t>
            </a:r>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Analyze the health event data regularly</a:t>
            </a:r>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Inform about the program and resource use</a:t>
            </a:r>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Explain the root causes for an event</a:t>
            </a:r>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Generate a response when an event threshold is crossed</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descr="CCTV security panorama with shop store blurry background." id="827" name="Google Shape;827;p32"/>
          <p:cNvPicPr preferRelativeResize="0"/>
          <p:nvPr/>
        </p:nvPicPr>
        <p:blipFill rotWithShape="1">
          <a:blip r:embed="rId5">
            <a:alphaModFix/>
          </a:blip>
          <a:srcRect b="0" l="0" r="0" t="0"/>
          <a:stretch/>
        </p:blipFill>
        <p:spPr>
          <a:xfrm>
            <a:off x="5828506" y="2587932"/>
            <a:ext cx="6162675" cy="22860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3"/>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2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The pop up appears on correct selection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p:txBody>
      </p:sp>
      <p:pic>
        <p:nvPicPr>
          <p:cNvPr id="834" name="Google Shape;834;p33"/>
          <p:cNvPicPr preferRelativeResize="0"/>
          <p:nvPr/>
        </p:nvPicPr>
        <p:blipFill rotWithShape="1">
          <a:blip r:embed="rId3">
            <a:alphaModFix/>
          </a:blip>
          <a:srcRect b="0" l="0" r="0" t="12546"/>
          <a:stretch/>
        </p:blipFill>
        <p:spPr>
          <a:xfrm>
            <a:off x="0" y="304800"/>
            <a:ext cx="12192000" cy="5964238"/>
          </a:xfrm>
          <a:prstGeom prst="rect">
            <a:avLst/>
          </a:prstGeom>
          <a:noFill/>
          <a:ln>
            <a:noFill/>
          </a:ln>
        </p:spPr>
      </p:pic>
      <p:sp>
        <p:nvSpPr>
          <p:cNvPr id="835" name="Google Shape;835;p33"/>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836" name="Google Shape;836;p33"/>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837" name="Google Shape;837;p33"/>
          <p:cNvSpPr/>
          <p:nvPr/>
        </p:nvSpPr>
        <p:spPr>
          <a:xfrm>
            <a:off x="285751" y="723900"/>
            <a:ext cx="6286500" cy="175688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Tomato Spotted Wilt Virus is </a:t>
            </a:r>
            <a:r>
              <a:rPr lang="en-IN" sz="1800">
                <a:solidFill>
                  <a:schemeClr val="dk1"/>
                </a:solidFill>
                <a:highlight>
                  <a:srgbClr val="FFFF00"/>
                </a:highlight>
                <a:latin typeface="Calibri"/>
                <a:ea typeface="Calibri"/>
                <a:cs typeface="Calibri"/>
                <a:sym typeface="Calibri"/>
              </a:rPr>
              <a:t>caused </a:t>
            </a:r>
            <a:r>
              <a:rPr lang="en-IN" sz="1800">
                <a:solidFill>
                  <a:schemeClr val="dk1"/>
                </a:solidFill>
                <a:latin typeface="Calibri"/>
                <a:ea typeface="Calibri"/>
                <a:cs typeface="Calibri"/>
                <a:sym typeface="Calibri"/>
              </a:rPr>
              <a:t>by which of the following vectors?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IN" sz="1800">
                <a:solidFill>
                  <a:schemeClr val="dk1"/>
                </a:solidFill>
                <a:latin typeface="Calibri"/>
                <a:ea typeface="Calibri"/>
                <a:cs typeface="Calibri"/>
                <a:sym typeface="Calibri"/>
              </a:rPr>
              <a:t>Select the option that you think is correct, and click Submit.</a:t>
            </a:r>
            <a:endParaRPr sz="1800">
              <a:solidFill>
                <a:schemeClr val="dk1"/>
              </a:solidFill>
              <a:latin typeface="Calibri"/>
              <a:ea typeface="Calibri"/>
              <a:cs typeface="Calibri"/>
              <a:sym typeface="Calibri"/>
            </a:endParaRPr>
          </a:p>
        </p:txBody>
      </p:sp>
      <p:sp>
        <p:nvSpPr>
          <p:cNvPr id="838" name="Google Shape;838;p33"/>
          <p:cNvSpPr/>
          <p:nvPr/>
        </p:nvSpPr>
        <p:spPr>
          <a:xfrm>
            <a:off x="10153650" y="5467350"/>
            <a:ext cx="1709738"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sp>
        <p:nvSpPr>
          <p:cNvPr id="839" name="Google Shape;839;p33"/>
          <p:cNvSpPr/>
          <p:nvPr/>
        </p:nvSpPr>
        <p:spPr>
          <a:xfrm>
            <a:off x="285750" y="2795588"/>
            <a:ext cx="6286500" cy="229552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aphids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whiteflies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thrips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mites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840" name="Google Shape;840;p33"/>
          <p:cNvPicPr preferRelativeResize="0"/>
          <p:nvPr/>
        </p:nvPicPr>
        <p:blipFill rotWithShape="1">
          <a:blip r:embed="rId4">
            <a:alphaModFix/>
          </a:blip>
          <a:srcRect b="8257" l="0" r="0" t="7887"/>
          <a:stretch/>
        </p:blipFill>
        <p:spPr>
          <a:xfrm>
            <a:off x="20638" y="373063"/>
            <a:ext cx="12192000" cy="6161087"/>
          </a:xfrm>
          <a:prstGeom prst="rect">
            <a:avLst/>
          </a:prstGeom>
          <a:noFill/>
          <a:ln>
            <a:noFill/>
          </a:ln>
        </p:spPr>
      </p:pic>
      <p:pic>
        <p:nvPicPr>
          <p:cNvPr id="841" name="Google Shape;841;p33"/>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842" name="Google Shape;842;p33"/>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843" name="Google Shape;843;p33"/>
          <p:cNvSpPr/>
          <p:nvPr/>
        </p:nvSpPr>
        <p:spPr>
          <a:xfrm>
            <a:off x="704850" y="373063"/>
            <a:ext cx="10526713" cy="8270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Increased participation is an opportunity, but what might its challenge be?</a:t>
            </a:r>
            <a:endParaRPr sz="1800">
              <a:solidFill>
                <a:srgbClr val="000000"/>
              </a:solidFill>
              <a:latin typeface="Garamond"/>
              <a:ea typeface="Garamond"/>
              <a:cs typeface="Garamond"/>
              <a:sym typeface="Garamond"/>
            </a:endParaRPr>
          </a:p>
        </p:txBody>
      </p:sp>
      <p:sp>
        <p:nvSpPr>
          <p:cNvPr id="844" name="Google Shape;844;p33"/>
          <p:cNvSpPr txBox="1"/>
          <p:nvPr/>
        </p:nvSpPr>
        <p:spPr>
          <a:xfrm>
            <a:off x="1409700" y="1390650"/>
            <a:ext cx="6762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33"/>
          <p:cNvSpPr/>
          <p:nvPr/>
        </p:nvSpPr>
        <p:spPr>
          <a:xfrm>
            <a:off x="1409700" y="13906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Ineffective decision making</a:t>
            </a:r>
            <a:endParaRPr sz="1800">
              <a:solidFill>
                <a:srgbClr val="000000"/>
              </a:solidFill>
              <a:latin typeface="Garamond"/>
              <a:ea typeface="Garamond"/>
              <a:cs typeface="Garamond"/>
              <a:sym typeface="Garamond"/>
            </a:endParaRPr>
          </a:p>
        </p:txBody>
      </p:sp>
      <p:sp>
        <p:nvSpPr>
          <p:cNvPr id="846" name="Google Shape;846;p33"/>
          <p:cNvSpPr/>
          <p:nvPr/>
        </p:nvSpPr>
        <p:spPr>
          <a:xfrm>
            <a:off x="1409700" y="2306638"/>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Poor implementation and follow-through</a:t>
            </a:r>
            <a:endParaRPr sz="1800">
              <a:solidFill>
                <a:srgbClr val="000000"/>
              </a:solidFill>
              <a:latin typeface="Garamond"/>
              <a:ea typeface="Garamond"/>
              <a:cs typeface="Garamond"/>
              <a:sym typeface="Garamond"/>
            </a:endParaRPr>
          </a:p>
        </p:txBody>
      </p:sp>
      <p:sp>
        <p:nvSpPr>
          <p:cNvPr id="847" name="Google Shape;847;p33"/>
          <p:cNvSpPr/>
          <p:nvPr/>
        </p:nvSpPr>
        <p:spPr>
          <a:xfrm>
            <a:off x="1409700" y="3184525"/>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empowerment and organizational support</a:t>
            </a:r>
            <a:endParaRPr sz="1800">
              <a:solidFill>
                <a:srgbClr val="000000"/>
              </a:solidFill>
              <a:latin typeface="Garamond"/>
              <a:ea typeface="Garamond"/>
              <a:cs typeface="Garamond"/>
              <a:sym typeface="Garamond"/>
            </a:endParaRPr>
          </a:p>
        </p:txBody>
      </p:sp>
      <p:sp>
        <p:nvSpPr>
          <p:cNvPr id="848" name="Google Shape;848;p33"/>
          <p:cNvSpPr/>
          <p:nvPr/>
        </p:nvSpPr>
        <p:spPr>
          <a:xfrm>
            <a:off x="1409700" y="40957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clarity </a:t>
            </a:r>
            <a:endParaRPr sz="1800">
              <a:solidFill>
                <a:srgbClr val="000000"/>
              </a:solidFill>
              <a:latin typeface="Garamond"/>
              <a:ea typeface="Garamond"/>
              <a:cs typeface="Garamond"/>
              <a:sym typeface="Garamond"/>
            </a:endParaRPr>
          </a:p>
        </p:txBody>
      </p:sp>
      <p:sp>
        <p:nvSpPr>
          <p:cNvPr id="849" name="Google Shape;849;p33"/>
          <p:cNvSpPr/>
          <p:nvPr/>
        </p:nvSpPr>
        <p:spPr>
          <a:xfrm>
            <a:off x="20638" y="373063"/>
            <a:ext cx="12171362" cy="6161087"/>
          </a:xfrm>
          <a:prstGeom prst="rect">
            <a:avLst/>
          </a:prstGeom>
          <a:solidFill>
            <a:srgbClr val="000000">
              <a:alpha val="69411"/>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50" name="Google Shape;850;p33"/>
          <p:cNvSpPr/>
          <p:nvPr/>
        </p:nvSpPr>
        <p:spPr>
          <a:xfrm>
            <a:off x="2466975" y="2012950"/>
            <a:ext cx="5210175" cy="127476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i="1" lang="en-IN" sz="1800">
                <a:solidFill>
                  <a:srgbClr val="000000"/>
                </a:solidFill>
                <a:latin typeface="Calibri"/>
                <a:ea typeface="Calibri"/>
                <a:cs typeface="Calibri"/>
                <a:sym typeface="Calibri"/>
              </a:rPr>
              <a:t>Yes, and. . .</a:t>
            </a:r>
            <a:r>
              <a:rPr lang="en-IN" sz="1800">
                <a:solidFill>
                  <a:srgbClr val="000000"/>
                </a:solidFill>
                <a:latin typeface="Calibri"/>
                <a:ea typeface="Calibri"/>
                <a:cs typeface="Calibri"/>
                <a:sym typeface="Calibri"/>
              </a:rPr>
              <a:t> is a process that requires you to listen and acknowledge the richness of someone else’s contribution. </a:t>
            </a:r>
            <a:endParaRPr sz="1800">
              <a:solidFill>
                <a:schemeClr val="dk1"/>
              </a:solidFill>
              <a:latin typeface="Calibri"/>
              <a:ea typeface="Calibri"/>
              <a:cs typeface="Calibri"/>
              <a:sym typeface="Calibri"/>
            </a:endParaRPr>
          </a:p>
        </p:txBody>
      </p:sp>
      <p:sp>
        <p:nvSpPr>
          <p:cNvPr id="851" name="Google Shape;851;p33"/>
          <p:cNvSpPr/>
          <p:nvPr/>
        </p:nvSpPr>
        <p:spPr>
          <a:xfrm>
            <a:off x="20638" y="373063"/>
            <a:ext cx="12171362" cy="6161087"/>
          </a:xfrm>
          <a:prstGeom prst="rect">
            <a:avLst/>
          </a:prstGeom>
          <a:solidFill>
            <a:srgbClr val="000000">
              <a:alpha val="9529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852" name="Google Shape;852;p33"/>
          <p:cNvPicPr preferRelativeResize="0"/>
          <p:nvPr/>
        </p:nvPicPr>
        <p:blipFill rotWithShape="1">
          <a:blip r:embed="rId6">
            <a:alphaModFix/>
          </a:blip>
          <a:srcRect b="0" l="0" r="0" t="0"/>
          <a:stretch/>
        </p:blipFill>
        <p:spPr>
          <a:xfrm>
            <a:off x="1409700" y="1393825"/>
            <a:ext cx="8863013" cy="4073525"/>
          </a:xfrm>
          <a:prstGeom prst="rect">
            <a:avLst/>
          </a:prstGeom>
          <a:noFill/>
          <a:ln>
            <a:noFill/>
          </a:ln>
        </p:spPr>
      </p:pic>
      <p:sp>
        <p:nvSpPr>
          <p:cNvPr id="853" name="Google Shape;853;p33"/>
          <p:cNvSpPr/>
          <p:nvPr/>
        </p:nvSpPr>
        <p:spPr>
          <a:xfrm>
            <a:off x="2122488" y="2419350"/>
            <a:ext cx="7878762" cy="195738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dk1"/>
                </a:solidFill>
                <a:latin typeface="Arial"/>
                <a:ea typeface="Arial"/>
                <a:cs typeface="Arial"/>
                <a:sym typeface="Arial"/>
              </a:rPr>
              <a:t>Surveillance does not </a:t>
            </a:r>
            <a:r>
              <a:rPr b="1" lang="en-IN" sz="1400">
                <a:solidFill>
                  <a:schemeClr val="dk1"/>
                </a:solidFill>
                <a:latin typeface="Arial"/>
                <a:ea typeface="Arial"/>
                <a:cs typeface="Arial"/>
                <a:sym typeface="Arial"/>
              </a:rPr>
              <a:t>explain the root causes for an event</a:t>
            </a:r>
            <a:r>
              <a:rPr lang="en-IN" sz="1400">
                <a:solidFill>
                  <a:schemeClr val="dk1"/>
                </a:solidFill>
                <a:latin typeface="Arial"/>
                <a:ea typeface="Arial"/>
                <a:cs typeface="Arial"/>
                <a:sym typeface="Arial"/>
              </a:rPr>
              <a:t>.</a:t>
            </a:r>
            <a:endParaRPr/>
          </a:p>
          <a:p>
            <a:pPr indent="0" lvl="0" marL="0" marR="0" rtl="0" algn="l">
              <a:spcBef>
                <a:spcPts val="600"/>
              </a:spcBef>
              <a:spcAft>
                <a:spcPts val="0"/>
              </a:spcAft>
              <a:buNone/>
            </a:pPr>
            <a:r>
              <a:t/>
            </a:r>
            <a:endParaRPr sz="1500">
              <a:solidFill>
                <a:srgbClr val="000000"/>
              </a:solidFill>
              <a:latin typeface="Calibri"/>
              <a:ea typeface="Calibri"/>
              <a:cs typeface="Calibri"/>
              <a:sym typeface="Calibri"/>
            </a:endParaRPr>
          </a:p>
        </p:txBody>
      </p:sp>
      <p:sp>
        <p:nvSpPr>
          <p:cNvPr id="854" name="Google Shape;854;p33"/>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855" name="Google Shape;855;p3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34"/>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3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The pop up appears on incorrect selection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p:txBody>
      </p:sp>
      <p:pic>
        <p:nvPicPr>
          <p:cNvPr id="862" name="Google Shape;862;p34"/>
          <p:cNvPicPr preferRelativeResize="0"/>
          <p:nvPr/>
        </p:nvPicPr>
        <p:blipFill rotWithShape="1">
          <a:blip r:embed="rId3">
            <a:alphaModFix/>
          </a:blip>
          <a:srcRect b="0" l="0" r="0" t="12546"/>
          <a:stretch/>
        </p:blipFill>
        <p:spPr>
          <a:xfrm>
            <a:off x="0" y="304800"/>
            <a:ext cx="12192000" cy="5964238"/>
          </a:xfrm>
          <a:prstGeom prst="rect">
            <a:avLst/>
          </a:prstGeom>
          <a:noFill/>
          <a:ln>
            <a:noFill/>
          </a:ln>
        </p:spPr>
      </p:pic>
      <p:sp>
        <p:nvSpPr>
          <p:cNvPr id="863" name="Google Shape;863;p34"/>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864" name="Google Shape;864;p34"/>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865" name="Google Shape;865;p34"/>
          <p:cNvSpPr/>
          <p:nvPr/>
        </p:nvSpPr>
        <p:spPr>
          <a:xfrm>
            <a:off x="285751" y="723900"/>
            <a:ext cx="6286500" cy="175688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Tomato Spotted Wilt Virus is </a:t>
            </a:r>
            <a:r>
              <a:rPr lang="en-IN" sz="1800">
                <a:solidFill>
                  <a:schemeClr val="dk1"/>
                </a:solidFill>
                <a:highlight>
                  <a:srgbClr val="FFFF00"/>
                </a:highlight>
                <a:latin typeface="Calibri"/>
                <a:ea typeface="Calibri"/>
                <a:cs typeface="Calibri"/>
                <a:sym typeface="Calibri"/>
              </a:rPr>
              <a:t>caused </a:t>
            </a:r>
            <a:r>
              <a:rPr lang="en-IN" sz="1800">
                <a:solidFill>
                  <a:schemeClr val="dk1"/>
                </a:solidFill>
                <a:latin typeface="Calibri"/>
                <a:ea typeface="Calibri"/>
                <a:cs typeface="Calibri"/>
                <a:sym typeface="Calibri"/>
              </a:rPr>
              <a:t>by which of the following vectors?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IN" sz="1800">
                <a:solidFill>
                  <a:schemeClr val="dk1"/>
                </a:solidFill>
                <a:latin typeface="Calibri"/>
                <a:ea typeface="Calibri"/>
                <a:cs typeface="Calibri"/>
                <a:sym typeface="Calibri"/>
              </a:rPr>
              <a:t>Select the option that you think is correct, and click Submit.</a:t>
            </a:r>
            <a:endParaRPr sz="1800">
              <a:solidFill>
                <a:schemeClr val="dk1"/>
              </a:solidFill>
              <a:latin typeface="Calibri"/>
              <a:ea typeface="Calibri"/>
              <a:cs typeface="Calibri"/>
              <a:sym typeface="Calibri"/>
            </a:endParaRPr>
          </a:p>
        </p:txBody>
      </p:sp>
      <p:sp>
        <p:nvSpPr>
          <p:cNvPr id="866" name="Google Shape;866;p34"/>
          <p:cNvSpPr/>
          <p:nvPr/>
        </p:nvSpPr>
        <p:spPr>
          <a:xfrm>
            <a:off x="10153650" y="5467350"/>
            <a:ext cx="1709738"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sp>
        <p:nvSpPr>
          <p:cNvPr id="867" name="Google Shape;867;p34"/>
          <p:cNvSpPr/>
          <p:nvPr/>
        </p:nvSpPr>
        <p:spPr>
          <a:xfrm>
            <a:off x="285750" y="2795588"/>
            <a:ext cx="6286500" cy="229552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aphids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whiteflies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thrips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mites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868" name="Google Shape;868;p34"/>
          <p:cNvPicPr preferRelativeResize="0"/>
          <p:nvPr/>
        </p:nvPicPr>
        <p:blipFill rotWithShape="1">
          <a:blip r:embed="rId4">
            <a:alphaModFix/>
          </a:blip>
          <a:srcRect b="8257" l="0" r="0" t="7887"/>
          <a:stretch/>
        </p:blipFill>
        <p:spPr>
          <a:xfrm>
            <a:off x="20638" y="373063"/>
            <a:ext cx="12192000" cy="6161087"/>
          </a:xfrm>
          <a:prstGeom prst="rect">
            <a:avLst/>
          </a:prstGeom>
          <a:noFill/>
          <a:ln>
            <a:noFill/>
          </a:ln>
        </p:spPr>
      </p:pic>
      <p:pic>
        <p:nvPicPr>
          <p:cNvPr id="869" name="Google Shape;869;p34"/>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870" name="Google Shape;870;p34"/>
          <p:cNvSpPr/>
          <p:nvPr/>
        </p:nvSpPr>
        <p:spPr>
          <a:xfrm>
            <a:off x="704850" y="373063"/>
            <a:ext cx="10526713" cy="8270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Increased participation is an opportunity, but what might its challenge be?</a:t>
            </a:r>
            <a:endParaRPr sz="1800">
              <a:solidFill>
                <a:srgbClr val="000000"/>
              </a:solidFill>
              <a:latin typeface="Garamond"/>
              <a:ea typeface="Garamond"/>
              <a:cs typeface="Garamond"/>
              <a:sym typeface="Garamond"/>
            </a:endParaRPr>
          </a:p>
        </p:txBody>
      </p:sp>
      <p:sp>
        <p:nvSpPr>
          <p:cNvPr id="871" name="Google Shape;871;p34"/>
          <p:cNvSpPr txBox="1"/>
          <p:nvPr/>
        </p:nvSpPr>
        <p:spPr>
          <a:xfrm>
            <a:off x="1409700" y="1390650"/>
            <a:ext cx="6762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34"/>
          <p:cNvSpPr/>
          <p:nvPr/>
        </p:nvSpPr>
        <p:spPr>
          <a:xfrm>
            <a:off x="1409700" y="13906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Ineffective decision making</a:t>
            </a:r>
            <a:endParaRPr sz="1800">
              <a:solidFill>
                <a:srgbClr val="000000"/>
              </a:solidFill>
              <a:latin typeface="Garamond"/>
              <a:ea typeface="Garamond"/>
              <a:cs typeface="Garamond"/>
              <a:sym typeface="Garamond"/>
            </a:endParaRPr>
          </a:p>
        </p:txBody>
      </p:sp>
      <p:sp>
        <p:nvSpPr>
          <p:cNvPr id="873" name="Google Shape;873;p34"/>
          <p:cNvSpPr/>
          <p:nvPr/>
        </p:nvSpPr>
        <p:spPr>
          <a:xfrm>
            <a:off x="1409700" y="2306638"/>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Poor implementation and follow-through</a:t>
            </a:r>
            <a:endParaRPr sz="1800">
              <a:solidFill>
                <a:srgbClr val="000000"/>
              </a:solidFill>
              <a:latin typeface="Garamond"/>
              <a:ea typeface="Garamond"/>
              <a:cs typeface="Garamond"/>
              <a:sym typeface="Garamond"/>
            </a:endParaRPr>
          </a:p>
        </p:txBody>
      </p:sp>
      <p:sp>
        <p:nvSpPr>
          <p:cNvPr id="874" name="Google Shape;874;p34"/>
          <p:cNvSpPr/>
          <p:nvPr/>
        </p:nvSpPr>
        <p:spPr>
          <a:xfrm>
            <a:off x="1409700" y="3184525"/>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empowerment and organizational support</a:t>
            </a:r>
            <a:endParaRPr sz="1800">
              <a:solidFill>
                <a:srgbClr val="000000"/>
              </a:solidFill>
              <a:latin typeface="Garamond"/>
              <a:ea typeface="Garamond"/>
              <a:cs typeface="Garamond"/>
              <a:sym typeface="Garamond"/>
            </a:endParaRPr>
          </a:p>
        </p:txBody>
      </p:sp>
      <p:sp>
        <p:nvSpPr>
          <p:cNvPr id="875" name="Google Shape;875;p34"/>
          <p:cNvSpPr/>
          <p:nvPr/>
        </p:nvSpPr>
        <p:spPr>
          <a:xfrm>
            <a:off x="1409700" y="40957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clarity </a:t>
            </a:r>
            <a:endParaRPr sz="1800">
              <a:solidFill>
                <a:srgbClr val="000000"/>
              </a:solidFill>
              <a:latin typeface="Garamond"/>
              <a:ea typeface="Garamond"/>
              <a:cs typeface="Garamond"/>
              <a:sym typeface="Garamond"/>
            </a:endParaRPr>
          </a:p>
        </p:txBody>
      </p:sp>
      <p:sp>
        <p:nvSpPr>
          <p:cNvPr id="876" name="Google Shape;876;p34"/>
          <p:cNvSpPr/>
          <p:nvPr/>
        </p:nvSpPr>
        <p:spPr>
          <a:xfrm>
            <a:off x="20638" y="373063"/>
            <a:ext cx="12171362" cy="6161087"/>
          </a:xfrm>
          <a:prstGeom prst="rect">
            <a:avLst/>
          </a:prstGeom>
          <a:solidFill>
            <a:srgbClr val="000000">
              <a:alpha val="69411"/>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877" name="Google Shape;877;p34"/>
          <p:cNvPicPr preferRelativeResize="0"/>
          <p:nvPr/>
        </p:nvPicPr>
        <p:blipFill rotWithShape="1">
          <a:blip r:embed="rId6">
            <a:alphaModFix/>
          </a:blip>
          <a:srcRect b="0" l="0" r="0" t="0"/>
          <a:stretch/>
        </p:blipFill>
        <p:spPr>
          <a:xfrm>
            <a:off x="666750" y="723900"/>
            <a:ext cx="8058150" cy="3641725"/>
          </a:xfrm>
          <a:prstGeom prst="rect">
            <a:avLst/>
          </a:prstGeom>
          <a:noFill/>
          <a:ln>
            <a:noFill/>
          </a:ln>
        </p:spPr>
      </p:pic>
      <p:sp>
        <p:nvSpPr>
          <p:cNvPr id="878" name="Google Shape;878;p34"/>
          <p:cNvSpPr/>
          <p:nvPr/>
        </p:nvSpPr>
        <p:spPr>
          <a:xfrm>
            <a:off x="1087438" y="957263"/>
            <a:ext cx="4591050" cy="4333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Incorrect</a:t>
            </a:r>
            <a:endParaRPr sz="1800">
              <a:solidFill>
                <a:srgbClr val="000000"/>
              </a:solidFill>
              <a:latin typeface="Calibri"/>
              <a:ea typeface="Calibri"/>
              <a:cs typeface="Calibri"/>
              <a:sym typeface="Calibri"/>
            </a:endParaRPr>
          </a:p>
        </p:txBody>
      </p:sp>
      <p:sp>
        <p:nvSpPr>
          <p:cNvPr id="879" name="Google Shape;879;p34"/>
          <p:cNvSpPr/>
          <p:nvPr/>
        </p:nvSpPr>
        <p:spPr>
          <a:xfrm>
            <a:off x="1087438" y="1801813"/>
            <a:ext cx="7085012" cy="107632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i="1" lang="en-IN" sz="1800">
                <a:solidFill>
                  <a:srgbClr val="000000"/>
                </a:solidFill>
                <a:latin typeface="Calibri"/>
                <a:ea typeface="Calibri"/>
                <a:cs typeface="Calibri"/>
                <a:sym typeface="Calibri"/>
              </a:rPr>
              <a:t>Yes, and. . .</a:t>
            </a:r>
            <a:r>
              <a:rPr lang="en-IN" sz="1800">
                <a:solidFill>
                  <a:srgbClr val="000000"/>
                </a:solidFill>
                <a:latin typeface="Calibri"/>
                <a:ea typeface="Calibri"/>
                <a:cs typeface="Calibri"/>
                <a:sym typeface="Calibri"/>
              </a:rPr>
              <a:t> is a process that requires you to listen and acknowledge the richness of someone else’s contribution. </a:t>
            </a:r>
            <a:endParaRPr sz="1800">
              <a:solidFill>
                <a:schemeClr val="dk1"/>
              </a:solidFill>
              <a:latin typeface="Calibri"/>
              <a:ea typeface="Calibri"/>
              <a:cs typeface="Calibri"/>
              <a:sym typeface="Calibri"/>
            </a:endParaRPr>
          </a:p>
        </p:txBody>
      </p:sp>
      <p:sp>
        <p:nvSpPr>
          <p:cNvPr id="880" name="Google Shape;880;p34"/>
          <p:cNvSpPr/>
          <p:nvPr/>
        </p:nvSpPr>
        <p:spPr>
          <a:xfrm>
            <a:off x="20638" y="373063"/>
            <a:ext cx="12171362" cy="6161087"/>
          </a:xfrm>
          <a:prstGeom prst="rect">
            <a:avLst/>
          </a:prstGeom>
          <a:solidFill>
            <a:srgbClr val="000000">
              <a:alpha val="9529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881" name="Google Shape;881;p34"/>
          <p:cNvPicPr preferRelativeResize="0"/>
          <p:nvPr/>
        </p:nvPicPr>
        <p:blipFill rotWithShape="1">
          <a:blip r:embed="rId6">
            <a:alphaModFix/>
          </a:blip>
          <a:srcRect b="0" l="0" r="0" t="0"/>
          <a:stretch/>
        </p:blipFill>
        <p:spPr>
          <a:xfrm>
            <a:off x="2609850" y="1601788"/>
            <a:ext cx="8088313" cy="4667250"/>
          </a:xfrm>
          <a:prstGeom prst="rect">
            <a:avLst/>
          </a:prstGeom>
          <a:noFill/>
          <a:ln>
            <a:noFill/>
          </a:ln>
        </p:spPr>
      </p:pic>
      <p:sp>
        <p:nvSpPr>
          <p:cNvPr id="882" name="Google Shape;882;p34"/>
          <p:cNvSpPr/>
          <p:nvPr/>
        </p:nvSpPr>
        <p:spPr>
          <a:xfrm>
            <a:off x="2900363" y="1990725"/>
            <a:ext cx="4591050" cy="600075"/>
          </a:xfrm>
          <a:prstGeom prst="rect">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Incorrect</a:t>
            </a:r>
            <a:endParaRPr sz="1800">
              <a:solidFill>
                <a:srgbClr val="FFFFFF"/>
              </a:solidFill>
              <a:latin typeface="Calibri"/>
              <a:ea typeface="Calibri"/>
              <a:cs typeface="Calibri"/>
              <a:sym typeface="Calibri"/>
            </a:endParaRPr>
          </a:p>
        </p:txBody>
      </p:sp>
      <p:sp>
        <p:nvSpPr>
          <p:cNvPr id="883" name="Google Shape;883;p34"/>
          <p:cNvSpPr/>
          <p:nvPr/>
        </p:nvSpPr>
        <p:spPr>
          <a:xfrm>
            <a:off x="2781300" y="3073400"/>
            <a:ext cx="7658100" cy="21415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Surveillance does not </a:t>
            </a:r>
            <a:r>
              <a:rPr b="1" lang="en-IN" sz="1600">
                <a:solidFill>
                  <a:schemeClr val="dk1"/>
                </a:solidFill>
                <a:latin typeface="Arial"/>
                <a:ea typeface="Arial"/>
                <a:cs typeface="Arial"/>
                <a:sym typeface="Arial"/>
              </a:rPr>
              <a:t>explain the root causes for an event</a:t>
            </a:r>
            <a:r>
              <a:rPr lang="en-IN" sz="1600">
                <a:solidFill>
                  <a:schemeClr val="dk1"/>
                </a:solidFill>
                <a:latin typeface="Arial"/>
                <a:ea typeface="Arial"/>
                <a:cs typeface="Arial"/>
                <a:sym typeface="Arial"/>
              </a:rPr>
              <a:t>.</a:t>
            </a:r>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500">
              <a:solidFill>
                <a:srgbClr val="000000"/>
              </a:solidFill>
              <a:latin typeface="Calibri"/>
              <a:ea typeface="Calibri"/>
              <a:cs typeface="Calibri"/>
              <a:sym typeface="Calibri"/>
            </a:endParaRPr>
          </a:p>
        </p:txBody>
      </p:sp>
      <p:sp>
        <p:nvSpPr>
          <p:cNvPr id="884" name="Google Shape;884;p34"/>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885" name="Google Shape;885;p3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35"/>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22</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3</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 MCQ</a:t>
            </a:r>
            <a:endParaRPr i="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image: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u="sng">
                <a:solidFill>
                  <a:srgbClr val="000000"/>
                </a:solidFill>
                <a:latin typeface="Calibri"/>
                <a:ea typeface="Calibri"/>
                <a:cs typeface="Calibri"/>
                <a:sym typeface="Calibri"/>
                <a:hlinkClick r:id="rId3">
                  <a:extLst>
                    <a:ext uri="{A12FA001-AC4F-418D-AE19-62706E023703}">
                      <ahyp:hlinkClr val="tx"/>
                    </a:ext>
                  </a:extLst>
                </a:hlinkClick>
              </a:rPr>
              <a:t>https://t3.ftcdn.net/jpg/02/55/17/90/240_F_255179011_2KS999pd1aCb6YA9tZh90i59CPWmMhPF.jpg</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screen will load with the image, question and options.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FOLLOW STANDARD LAYOUT FOR CYUs.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Correct answer:</a:t>
            </a:r>
            <a:endParaRPr/>
          </a:p>
          <a:p>
            <a:pPr indent="0" lvl="0" marL="0" marR="0" rtl="0" algn="l">
              <a:spcBef>
                <a:spcPts val="0"/>
              </a:spcBef>
              <a:spcAft>
                <a:spcPts val="0"/>
              </a:spcAft>
              <a:buNone/>
            </a:pPr>
            <a:r>
              <a:rPr lang="en-IN" sz="1400">
                <a:solidFill>
                  <a:schemeClr val="dk1"/>
                </a:solidFill>
                <a:latin typeface="Arial"/>
                <a:ea typeface="Arial"/>
                <a:cs typeface="Arial"/>
                <a:sym typeface="Arial"/>
              </a:rPr>
              <a:t>Population structure</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92" name="Google Shape;892;p35"/>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893" name="Google Shape;893;p35"/>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894" name="Google Shape;894;p35"/>
          <p:cNvSpPr/>
          <p:nvPr/>
        </p:nvSpPr>
        <p:spPr>
          <a:xfrm>
            <a:off x="10031413" y="5429250"/>
            <a:ext cx="1709737"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pic>
        <p:nvPicPr>
          <p:cNvPr id="895" name="Google Shape;895;p35"/>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896" name="Google Shape;896;p35"/>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897" name="Google Shape;897;p35"/>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898" name="Google Shape;898;p35"/>
          <p:cNvSpPr/>
          <p:nvPr/>
        </p:nvSpPr>
        <p:spPr>
          <a:xfrm>
            <a:off x="450850" y="5611813"/>
            <a:ext cx="5526088"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rgbClr val="000000"/>
                </a:solidFill>
                <a:latin typeface="Calibri"/>
                <a:ea typeface="Calibri"/>
                <a:cs typeface="Calibri"/>
                <a:sym typeface="Calibri"/>
              </a:rPr>
              <a:t>Select the correct option, and click Submit.</a:t>
            </a:r>
            <a:endParaRPr sz="1800">
              <a:solidFill>
                <a:schemeClr val="dk1"/>
              </a:solidFill>
              <a:latin typeface="Calibri"/>
              <a:ea typeface="Calibri"/>
              <a:cs typeface="Calibri"/>
              <a:sym typeface="Calibri"/>
            </a:endParaRPr>
          </a:p>
        </p:txBody>
      </p:sp>
      <p:sp>
        <p:nvSpPr>
          <p:cNvPr id="899" name="Google Shape;899;p3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900" name="Google Shape;900;p35"/>
          <p:cNvSpPr/>
          <p:nvPr/>
        </p:nvSpPr>
        <p:spPr>
          <a:xfrm>
            <a:off x="327803" y="666983"/>
            <a:ext cx="7798280"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Which of the following is not measured by surveillance?</a:t>
            </a:r>
            <a:endParaRPr/>
          </a:p>
          <a:p>
            <a:pPr indent="0" lvl="0" marL="0" marR="0" rtl="0" algn="l">
              <a:spcBef>
                <a:spcPts val="0"/>
              </a:spcBef>
              <a:spcAft>
                <a:spcPts val="0"/>
              </a:spcAft>
              <a:buNone/>
            </a:pPr>
            <a:r>
              <a:t/>
            </a:r>
            <a:endParaRPr b="1"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Communicable disease morbidity</a:t>
            </a:r>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Noncommunicable diseases morbidity</a:t>
            </a:r>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Resources available for curative and preventive care services</a:t>
            </a:r>
            <a:endParaRPr/>
          </a:p>
          <a:p>
            <a:pPr indent="-285750" lvl="0" marL="285750" marR="0" rtl="0" algn="l">
              <a:spcBef>
                <a:spcPts val="0"/>
              </a:spcBef>
              <a:spcAft>
                <a:spcPts val="0"/>
              </a:spcAft>
              <a:buClr>
                <a:schemeClr val="dk1"/>
              </a:buClr>
              <a:buSzPts val="1600"/>
              <a:buFont typeface="Noto Sans Symbols"/>
              <a:buChar char="❑"/>
            </a:pPr>
            <a:r>
              <a:rPr lang="en-IN" sz="1600">
                <a:solidFill>
                  <a:schemeClr val="dk1"/>
                </a:solidFill>
                <a:latin typeface="Arial"/>
                <a:ea typeface="Arial"/>
                <a:cs typeface="Arial"/>
                <a:sym typeface="Arial"/>
              </a:rPr>
              <a:t>Population structure</a:t>
            </a:r>
            <a:endParaRPr/>
          </a:p>
          <a:p>
            <a:pPr indent="0" lvl="0" marL="0" marR="0" rtl="0" algn="l">
              <a:spcBef>
                <a:spcPts val="0"/>
              </a:spcBef>
              <a:spcAft>
                <a:spcPts val="0"/>
              </a:spcAft>
              <a:buNone/>
            </a:pPr>
            <a:br>
              <a:rPr lang="en-IN" sz="1600">
                <a:solidFill>
                  <a:schemeClr val="dk1"/>
                </a:solidFill>
                <a:latin typeface="Arial"/>
                <a:ea typeface="Arial"/>
                <a:cs typeface="Arial"/>
                <a:sym typeface="Arial"/>
              </a:rPr>
            </a:br>
            <a:endParaRPr sz="1600">
              <a:solidFill>
                <a:schemeClr val="dk1"/>
              </a:solidFill>
              <a:latin typeface="Calibri"/>
              <a:ea typeface="Calibri"/>
              <a:cs typeface="Calibri"/>
              <a:sym typeface="Calibri"/>
            </a:endParaRPr>
          </a:p>
        </p:txBody>
      </p:sp>
      <p:pic>
        <p:nvPicPr>
          <p:cNvPr descr="Hostile companies infiltrates for sensitive or confidential data concept. Espionage of future concept. 3D rendering" id="901" name="Google Shape;901;p35"/>
          <p:cNvPicPr preferRelativeResize="0"/>
          <p:nvPr/>
        </p:nvPicPr>
        <p:blipFill rotWithShape="1">
          <a:blip r:embed="rId5">
            <a:alphaModFix/>
          </a:blip>
          <a:srcRect b="0" l="0" r="0" t="0"/>
          <a:stretch/>
        </p:blipFill>
        <p:spPr>
          <a:xfrm>
            <a:off x="6564573" y="1256193"/>
            <a:ext cx="5426609" cy="361774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6"/>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22</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2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The pop up appears on correct selection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p:txBody>
      </p:sp>
      <p:pic>
        <p:nvPicPr>
          <p:cNvPr id="908" name="Google Shape;908;p36"/>
          <p:cNvPicPr preferRelativeResize="0"/>
          <p:nvPr/>
        </p:nvPicPr>
        <p:blipFill rotWithShape="1">
          <a:blip r:embed="rId3">
            <a:alphaModFix/>
          </a:blip>
          <a:srcRect b="0" l="0" r="0" t="12546"/>
          <a:stretch/>
        </p:blipFill>
        <p:spPr>
          <a:xfrm>
            <a:off x="0" y="304800"/>
            <a:ext cx="12192000" cy="5964238"/>
          </a:xfrm>
          <a:prstGeom prst="rect">
            <a:avLst/>
          </a:prstGeom>
          <a:noFill/>
          <a:ln>
            <a:noFill/>
          </a:ln>
        </p:spPr>
      </p:pic>
      <p:sp>
        <p:nvSpPr>
          <p:cNvPr id="909" name="Google Shape;909;p36"/>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910" name="Google Shape;910;p36"/>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911" name="Google Shape;911;p36"/>
          <p:cNvSpPr/>
          <p:nvPr/>
        </p:nvSpPr>
        <p:spPr>
          <a:xfrm>
            <a:off x="285751" y="723900"/>
            <a:ext cx="6286500" cy="175688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Tomato Spotted Wilt Virus is </a:t>
            </a:r>
            <a:r>
              <a:rPr lang="en-IN" sz="1800">
                <a:solidFill>
                  <a:schemeClr val="dk1"/>
                </a:solidFill>
                <a:highlight>
                  <a:srgbClr val="FFFF00"/>
                </a:highlight>
                <a:latin typeface="Calibri"/>
                <a:ea typeface="Calibri"/>
                <a:cs typeface="Calibri"/>
                <a:sym typeface="Calibri"/>
              </a:rPr>
              <a:t>caused </a:t>
            </a:r>
            <a:r>
              <a:rPr lang="en-IN" sz="1800">
                <a:solidFill>
                  <a:schemeClr val="dk1"/>
                </a:solidFill>
                <a:latin typeface="Calibri"/>
                <a:ea typeface="Calibri"/>
                <a:cs typeface="Calibri"/>
                <a:sym typeface="Calibri"/>
              </a:rPr>
              <a:t>by which of the following vectors?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IN" sz="1800">
                <a:solidFill>
                  <a:schemeClr val="dk1"/>
                </a:solidFill>
                <a:latin typeface="Calibri"/>
                <a:ea typeface="Calibri"/>
                <a:cs typeface="Calibri"/>
                <a:sym typeface="Calibri"/>
              </a:rPr>
              <a:t>Select the option that you think is correct, and click Submit.</a:t>
            </a:r>
            <a:endParaRPr sz="1800">
              <a:solidFill>
                <a:schemeClr val="dk1"/>
              </a:solidFill>
              <a:latin typeface="Calibri"/>
              <a:ea typeface="Calibri"/>
              <a:cs typeface="Calibri"/>
              <a:sym typeface="Calibri"/>
            </a:endParaRPr>
          </a:p>
        </p:txBody>
      </p:sp>
      <p:sp>
        <p:nvSpPr>
          <p:cNvPr id="912" name="Google Shape;912;p36"/>
          <p:cNvSpPr/>
          <p:nvPr/>
        </p:nvSpPr>
        <p:spPr>
          <a:xfrm>
            <a:off x="10153650" y="5467350"/>
            <a:ext cx="1709738"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sp>
        <p:nvSpPr>
          <p:cNvPr id="913" name="Google Shape;913;p36"/>
          <p:cNvSpPr/>
          <p:nvPr/>
        </p:nvSpPr>
        <p:spPr>
          <a:xfrm>
            <a:off x="285750" y="2795588"/>
            <a:ext cx="6286500" cy="229552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aphids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whiteflies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thrips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mites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914" name="Google Shape;914;p36"/>
          <p:cNvPicPr preferRelativeResize="0"/>
          <p:nvPr/>
        </p:nvPicPr>
        <p:blipFill rotWithShape="1">
          <a:blip r:embed="rId4">
            <a:alphaModFix/>
          </a:blip>
          <a:srcRect b="8257" l="0" r="0" t="7887"/>
          <a:stretch/>
        </p:blipFill>
        <p:spPr>
          <a:xfrm>
            <a:off x="20638" y="373063"/>
            <a:ext cx="12192000" cy="6161087"/>
          </a:xfrm>
          <a:prstGeom prst="rect">
            <a:avLst/>
          </a:prstGeom>
          <a:noFill/>
          <a:ln>
            <a:noFill/>
          </a:ln>
        </p:spPr>
      </p:pic>
      <p:pic>
        <p:nvPicPr>
          <p:cNvPr id="915" name="Google Shape;915;p36"/>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916" name="Google Shape;916;p36"/>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917" name="Google Shape;917;p36"/>
          <p:cNvSpPr/>
          <p:nvPr/>
        </p:nvSpPr>
        <p:spPr>
          <a:xfrm>
            <a:off x="704850" y="373063"/>
            <a:ext cx="10526713" cy="8270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Increased participation is an opportunity, but what might its challenge be?</a:t>
            </a:r>
            <a:endParaRPr sz="1800">
              <a:solidFill>
                <a:srgbClr val="000000"/>
              </a:solidFill>
              <a:latin typeface="Garamond"/>
              <a:ea typeface="Garamond"/>
              <a:cs typeface="Garamond"/>
              <a:sym typeface="Garamond"/>
            </a:endParaRPr>
          </a:p>
        </p:txBody>
      </p:sp>
      <p:sp>
        <p:nvSpPr>
          <p:cNvPr id="918" name="Google Shape;918;p36"/>
          <p:cNvSpPr txBox="1"/>
          <p:nvPr/>
        </p:nvSpPr>
        <p:spPr>
          <a:xfrm>
            <a:off x="1409700" y="1390650"/>
            <a:ext cx="6762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36"/>
          <p:cNvSpPr/>
          <p:nvPr/>
        </p:nvSpPr>
        <p:spPr>
          <a:xfrm>
            <a:off x="1409700" y="13906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Ineffective decision making</a:t>
            </a:r>
            <a:endParaRPr sz="1800">
              <a:solidFill>
                <a:srgbClr val="000000"/>
              </a:solidFill>
              <a:latin typeface="Garamond"/>
              <a:ea typeface="Garamond"/>
              <a:cs typeface="Garamond"/>
              <a:sym typeface="Garamond"/>
            </a:endParaRPr>
          </a:p>
        </p:txBody>
      </p:sp>
      <p:sp>
        <p:nvSpPr>
          <p:cNvPr id="920" name="Google Shape;920;p36"/>
          <p:cNvSpPr/>
          <p:nvPr/>
        </p:nvSpPr>
        <p:spPr>
          <a:xfrm>
            <a:off x="1409700" y="2306638"/>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Poor implementation and follow-through</a:t>
            </a:r>
            <a:endParaRPr sz="1800">
              <a:solidFill>
                <a:srgbClr val="000000"/>
              </a:solidFill>
              <a:latin typeface="Garamond"/>
              <a:ea typeface="Garamond"/>
              <a:cs typeface="Garamond"/>
              <a:sym typeface="Garamond"/>
            </a:endParaRPr>
          </a:p>
        </p:txBody>
      </p:sp>
      <p:sp>
        <p:nvSpPr>
          <p:cNvPr id="921" name="Google Shape;921;p36"/>
          <p:cNvSpPr/>
          <p:nvPr/>
        </p:nvSpPr>
        <p:spPr>
          <a:xfrm>
            <a:off x="1409700" y="3184525"/>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empowerment and organizational support</a:t>
            </a:r>
            <a:endParaRPr sz="1800">
              <a:solidFill>
                <a:srgbClr val="000000"/>
              </a:solidFill>
              <a:latin typeface="Garamond"/>
              <a:ea typeface="Garamond"/>
              <a:cs typeface="Garamond"/>
              <a:sym typeface="Garamond"/>
            </a:endParaRPr>
          </a:p>
        </p:txBody>
      </p:sp>
      <p:sp>
        <p:nvSpPr>
          <p:cNvPr id="922" name="Google Shape;922;p36"/>
          <p:cNvSpPr/>
          <p:nvPr/>
        </p:nvSpPr>
        <p:spPr>
          <a:xfrm>
            <a:off x="1409700" y="40957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clarity </a:t>
            </a:r>
            <a:endParaRPr sz="1800">
              <a:solidFill>
                <a:srgbClr val="000000"/>
              </a:solidFill>
              <a:latin typeface="Garamond"/>
              <a:ea typeface="Garamond"/>
              <a:cs typeface="Garamond"/>
              <a:sym typeface="Garamond"/>
            </a:endParaRPr>
          </a:p>
        </p:txBody>
      </p:sp>
      <p:sp>
        <p:nvSpPr>
          <p:cNvPr id="923" name="Google Shape;923;p36"/>
          <p:cNvSpPr/>
          <p:nvPr/>
        </p:nvSpPr>
        <p:spPr>
          <a:xfrm>
            <a:off x="20638" y="373063"/>
            <a:ext cx="12171362" cy="6161087"/>
          </a:xfrm>
          <a:prstGeom prst="rect">
            <a:avLst/>
          </a:prstGeom>
          <a:solidFill>
            <a:srgbClr val="000000">
              <a:alpha val="69411"/>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4" name="Google Shape;924;p36"/>
          <p:cNvSpPr/>
          <p:nvPr/>
        </p:nvSpPr>
        <p:spPr>
          <a:xfrm>
            <a:off x="2466975" y="2012950"/>
            <a:ext cx="5210175" cy="127476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i="1" lang="en-IN" sz="1800">
                <a:solidFill>
                  <a:srgbClr val="000000"/>
                </a:solidFill>
                <a:latin typeface="Calibri"/>
                <a:ea typeface="Calibri"/>
                <a:cs typeface="Calibri"/>
                <a:sym typeface="Calibri"/>
              </a:rPr>
              <a:t>Yes, and. . .</a:t>
            </a:r>
            <a:r>
              <a:rPr lang="en-IN" sz="1800">
                <a:solidFill>
                  <a:srgbClr val="000000"/>
                </a:solidFill>
                <a:latin typeface="Calibri"/>
                <a:ea typeface="Calibri"/>
                <a:cs typeface="Calibri"/>
                <a:sym typeface="Calibri"/>
              </a:rPr>
              <a:t> is a process that requires you to listen and acknowledge the richness of someone else’s contribution. </a:t>
            </a:r>
            <a:endParaRPr sz="1800">
              <a:solidFill>
                <a:schemeClr val="dk1"/>
              </a:solidFill>
              <a:latin typeface="Calibri"/>
              <a:ea typeface="Calibri"/>
              <a:cs typeface="Calibri"/>
              <a:sym typeface="Calibri"/>
            </a:endParaRPr>
          </a:p>
        </p:txBody>
      </p:sp>
      <p:sp>
        <p:nvSpPr>
          <p:cNvPr id="925" name="Google Shape;925;p36"/>
          <p:cNvSpPr/>
          <p:nvPr/>
        </p:nvSpPr>
        <p:spPr>
          <a:xfrm>
            <a:off x="20638" y="373063"/>
            <a:ext cx="12171362" cy="6161087"/>
          </a:xfrm>
          <a:prstGeom prst="rect">
            <a:avLst/>
          </a:prstGeom>
          <a:solidFill>
            <a:srgbClr val="000000">
              <a:alpha val="9529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926" name="Google Shape;926;p36"/>
          <p:cNvPicPr preferRelativeResize="0"/>
          <p:nvPr/>
        </p:nvPicPr>
        <p:blipFill rotWithShape="1">
          <a:blip r:embed="rId6">
            <a:alphaModFix/>
          </a:blip>
          <a:srcRect b="0" l="0" r="0" t="0"/>
          <a:stretch/>
        </p:blipFill>
        <p:spPr>
          <a:xfrm>
            <a:off x="1409700" y="1393825"/>
            <a:ext cx="8863013" cy="4073525"/>
          </a:xfrm>
          <a:prstGeom prst="rect">
            <a:avLst/>
          </a:prstGeom>
          <a:noFill/>
          <a:ln>
            <a:noFill/>
          </a:ln>
        </p:spPr>
      </p:pic>
      <p:sp>
        <p:nvSpPr>
          <p:cNvPr id="927" name="Google Shape;927;p36"/>
          <p:cNvSpPr/>
          <p:nvPr/>
        </p:nvSpPr>
        <p:spPr>
          <a:xfrm>
            <a:off x="2122488" y="2419350"/>
            <a:ext cx="7878762" cy="195738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chemeClr val="dk1"/>
                </a:solidFill>
                <a:latin typeface="Arial"/>
                <a:ea typeface="Arial"/>
                <a:cs typeface="Arial"/>
                <a:sym typeface="Arial"/>
              </a:rPr>
              <a:t>Population structure </a:t>
            </a:r>
            <a:r>
              <a:rPr lang="en-IN" sz="1400">
                <a:solidFill>
                  <a:schemeClr val="dk1"/>
                </a:solidFill>
                <a:latin typeface="Arial"/>
                <a:ea typeface="Arial"/>
                <a:cs typeface="Arial"/>
                <a:sym typeface="Arial"/>
              </a:rPr>
              <a:t>is not measured by surveillance.</a:t>
            </a:r>
            <a:endParaRPr/>
          </a:p>
          <a:p>
            <a:pPr indent="0" lvl="0" marL="0" marR="0" rtl="0" algn="l">
              <a:spcBef>
                <a:spcPts val="600"/>
              </a:spcBef>
              <a:spcAft>
                <a:spcPts val="0"/>
              </a:spcAft>
              <a:buNone/>
            </a:pPr>
            <a:r>
              <a:t/>
            </a:r>
            <a:endParaRPr sz="1500">
              <a:solidFill>
                <a:srgbClr val="000000"/>
              </a:solidFill>
              <a:latin typeface="Calibri"/>
              <a:ea typeface="Calibri"/>
              <a:cs typeface="Calibri"/>
              <a:sym typeface="Calibri"/>
            </a:endParaRPr>
          </a:p>
        </p:txBody>
      </p:sp>
      <p:sp>
        <p:nvSpPr>
          <p:cNvPr id="928" name="Google Shape;928;p36"/>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929" name="Google Shape;929;p3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7"/>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22</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3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The pop up appears on incorrect selection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p:txBody>
      </p:sp>
      <p:pic>
        <p:nvPicPr>
          <p:cNvPr id="936" name="Google Shape;936;p37"/>
          <p:cNvPicPr preferRelativeResize="0"/>
          <p:nvPr/>
        </p:nvPicPr>
        <p:blipFill rotWithShape="1">
          <a:blip r:embed="rId3">
            <a:alphaModFix/>
          </a:blip>
          <a:srcRect b="0" l="0" r="0" t="12546"/>
          <a:stretch/>
        </p:blipFill>
        <p:spPr>
          <a:xfrm>
            <a:off x="0" y="304800"/>
            <a:ext cx="12192000" cy="5964238"/>
          </a:xfrm>
          <a:prstGeom prst="rect">
            <a:avLst/>
          </a:prstGeom>
          <a:noFill/>
          <a:ln>
            <a:noFill/>
          </a:ln>
        </p:spPr>
      </p:pic>
      <p:sp>
        <p:nvSpPr>
          <p:cNvPr id="937" name="Google Shape;937;p37"/>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938" name="Google Shape;938;p37"/>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939" name="Google Shape;939;p37"/>
          <p:cNvSpPr/>
          <p:nvPr/>
        </p:nvSpPr>
        <p:spPr>
          <a:xfrm>
            <a:off x="285751" y="723900"/>
            <a:ext cx="6286500" cy="175688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Tomato Spotted Wilt Virus is </a:t>
            </a:r>
            <a:r>
              <a:rPr lang="en-IN" sz="1800">
                <a:solidFill>
                  <a:schemeClr val="dk1"/>
                </a:solidFill>
                <a:highlight>
                  <a:srgbClr val="FFFF00"/>
                </a:highlight>
                <a:latin typeface="Calibri"/>
                <a:ea typeface="Calibri"/>
                <a:cs typeface="Calibri"/>
                <a:sym typeface="Calibri"/>
              </a:rPr>
              <a:t>caused </a:t>
            </a:r>
            <a:r>
              <a:rPr lang="en-IN" sz="1800">
                <a:solidFill>
                  <a:schemeClr val="dk1"/>
                </a:solidFill>
                <a:latin typeface="Calibri"/>
                <a:ea typeface="Calibri"/>
                <a:cs typeface="Calibri"/>
                <a:sym typeface="Calibri"/>
              </a:rPr>
              <a:t>by which of the following vectors?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IN" sz="1800">
                <a:solidFill>
                  <a:schemeClr val="dk1"/>
                </a:solidFill>
                <a:latin typeface="Calibri"/>
                <a:ea typeface="Calibri"/>
                <a:cs typeface="Calibri"/>
                <a:sym typeface="Calibri"/>
              </a:rPr>
              <a:t>Select the option that you think is correct, and click Submit.</a:t>
            </a:r>
            <a:endParaRPr sz="1800">
              <a:solidFill>
                <a:schemeClr val="dk1"/>
              </a:solidFill>
              <a:latin typeface="Calibri"/>
              <a:ea typeface="Calibri"/>
              <a:cs typeface="Calibri"/>
              <a:sym typeface="Calibri"/>
            </a:endParaRPr>
          </a:p>
        </p:txBody>
      </p:sp>
      <p:sp>
        <p:nvSpPr>
          <p:cNvPr id="940" name="Google Shape;940;p37"/>
          <p:cNvSpPr/>
          <p:nvPr/>
        </p:nvSpPr>
        <p:spPr>
          <a:xfrm>
            <a:off x="10153650" y="5467350"/>
            <a:ext cx="1709738"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sp>
        <p:nvSpPr>
          <p:cNvPr id="941" name="Google Shape;941;p37"/>
          <p:cNvSpPr/>
          <p:nvPr/>
        </p:nvSpPr>
        <p:spPr>
          <a:xfrm>
            <a:off x="285750" y="2795588"/>
            <a:ext cx="6286500" cy="229552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aphids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whiteflies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thrips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mites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942" name="Google Shape;942;p37"/>
          <p:cNvPicPr preferRelativeResize="0"/>
          <p:nvPr/>
        </p:nvPicPr>
        <p:blipFill rotWithShape="1">
          <a:blip r:embed="rId4">
            <a:alphaModFix/>
          </a:blip>
          <a:srcRect b="8257" l="0" r="0" t="7887"/>
          <a:stretch/>
        </p:blipFill>
        <p:spPr>
          <a:xfrm>
            <a:off x="20638" y="373063"/>
            <a:ext cx="12192000" cy="6161087"/>
          </a:xfrm>
          <a:prstGeom prst="rect">
            <a:avLst/>
          </a:prstGeom>
          <a:noFill/>
          <a:ln>
            <a:noFill/>
          </a:ln>
        </p:spPr>
      </p:pic>
      <p:pic>
        <p:nvPicPr>
          <p:cNvPr id="943" name="Google Shape;943;p37"/>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944" name="Google Shape;944;p37"/>
          <p:cNvSpPr/>
          <p:nvPr/>
        </p:nvSpPr>
        <p:spPr>
          <a:xfrm>
            <a:off x="704850" y="373063"/>
            <a:ext cx="10526713" cy="8270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Increased participation is an opportunity, but what might its challenge be?</a:t>
            </a:r>
            <a:endParaRPr sz="1800">
              <a:solidFill>
                <a:srgbClr val="000000"/>
              </a:solidFill>
              <a:latin typeface="Garamond"/>
              <a:ea typeface="Garamond"/>
              <a:cs typeface="Garamond"/>
              <a:sym typeface="Garamond"/>
            </a:endParaRPr>
          </a:p>
        </p:txBody>
      </p:sp>
      <p:sp>
        <p:nvSpPr>
          <p:cNvPr id="945" name="Google Shape;945;p37"/>
          <p:cNvSpPr txBox="1"/>
          <p:nvPr/>
        </p:nvSpPr>
        <p:spPr>
          <a:xfrm>
            <a:off x="1409700" y="1390650"/>
            <a:ext cx="6762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37"/>
          <p:cNvSpPr/>
          <p:nvPr/>
        </p:nvSpPr>
        <p:spPr>
          <a:xfrm>
            <a:off x="1409700" y="13906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Ineffective decision making</a:t>
            </a:r>
            <a:endParaRPr sz="1800">
              <a:solidFill>
                <a:srgbClr val="000000"/>
              </a:solidFill>
              <a:latin typeface="Garamond"/>
              <a:ea typeface="Garamond"/>
              <a:cs typeface="Garamond"/>
              <a:sym typeface="Garamond"/>
            </a:endParaRPr>
          </a:p>
        </p:txBody>
      </p:sp>
      <p:sp>
        <p:nvSpPr>
          <p:cNvPr id="947" name="Google Shape;947;p37"/>
          <p:cNvSpPr/>
          <p:nvPr/>
        </p:nvSpPr>
        <p:spPr>
          <a:xfrm>
            <a:off x="1409700" y="2306638"/>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Poor implementation and follow-through</a:t>
            </a:r>
            <a:endParaRPr sz="1800">
              <a:solidFill>
                <a:srgbClr val="000000"/>
              </a:solidFill>
              <a:latin typeface="Garamond"/>
              <a:ea typeface="Garamond"/>
              <a:cs typeface="Garamond"/>
              <a:sym typeface="Garamond"/>
            </a:endParaRPr>
          </a:p>
        </p:txBody>
      </p:sp>
      <p:sp>
        <p:nvSpPr>
          <p:cNvPr id="948" name="Google Shape;948;p37"/>
          <p:cNvSpPr/>
          <p:nvPr/>
        </p:nvSpPr>
        <p:spPr>
          <a:xfrm>
            <a:off x="1409700" y="3184525"/>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empowerment and organizational support</a:t>
            </a:r>
            <a:endParaRPr sz="1800">
              <a:solidFill>
                <a:srgbClr val="000000"/>
              </a:solidFill>
              <a:latin typeface="Garamond"/>
              <a:ea typeface="Garamond"/>
              <a:cs typeface="Garamond"/>
              <a:sym typeface="Garamond"/>
            </a:endParaRPr>
          </a:p>
        </p:txBody>
      </p:sp>
      <p:sp>
        <p:nvSpPr>
          <p:cNvPr id="949" name="Google Shape;949;p37"/>
          <p:cNvSpPr/>
          <p:nvPr/>
        </p:nvSpPr>
        <p:spPr>
          <a:xfrm>
            <a:off x="1409700" y="40957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clarity </a:t>
            </a:r>
            <a:endParaRPr sz="1800">
              <a:solidFill>
                <a:srgbClr val="000000"/>
              </a:solidFill>
              <a:latin typeface="Garamond"/>
              <a:ea typeface="Garamond"/>
              <a:cs typeface="Garamond"/>
              <a:sym typeface="Garamond"/>
            </a:endParaRPr>
          </a:p>
        </p:txBody>
      </p:sp>
      <p:sp>
        <p:nvSpPr>
          <p:cNvPr id="950" name="Google Shape;950;p37"/>
          <p:cNvSpPr/>
          <p:nvPr/>
        </p:nvSpPr>
        <p:spPr>
          <a:xfrm>
            <a:off x="20638" y="373063"/>
            <a:ext cx="12171362" cy="6161087"/>
          </a:xfrm>
          <a:prstGeom prst="rect">
            <a:avLst/>
          </a:prstGeom>
          <a:solidFill>
            <a:srgbClr val="000000">
              <a:alpha val="69411"/>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951" name="Google Shape;951;p37"/>
          <p:cNvPicPr preferRelativeResize="0"/>
          <p:nvPr/>
        </p:nvPicPr>
        <p:blipFill rotWithShape="1">
          <a:blip r:embed="rId6">
            <a:alphaModFix/>
          </a:blip>
          <a:srcRect b="0" l="0" r="0" t="0"/>
          <a:stretch/>
        </p:blipFill>
        <p:spPr>
          <a:xfrm>
            <a:off x="666750" y="723900"/>
            <a:ext cx="8058150" cy="3641725"/>
          </a:xfrm>
          <a:prstGeom prst="rect">
            <a:avLst/>
          </a:prstGeom>
          <a:noFill/>
          <a:ln>
            <a:noFill/>
          </a:ln>
        </p:spPr>
      </p:pic>
      <p:sp>
        <p:nvSpPr>
          <p:cNvPr id="952" name="Google Shape;952;p37"/>
          <p:cNvSpPr/>
          <p:nvPr/>
        </p:nvSpPr>
        <p:spPr>
          <a:xfrm>
            <a:off x="1087438" y="957263"/>
            <a:ext cx="4591050" cy="4333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Incorrect</a:t>
            </a:r>
            <a:endParaRPr sz="1800">
              <a:solidFill>
                <a:srgbClr val="000000"/>
              </a:solidFill>
              <a:latin typeface="Calibri"/>
              <a:ea typeface="Calibri"/>
              <a:cs typeface="Calibri"/>
              <a:sym typeface="Calibri"/>
            </a:endParaRPr>
          </a:p>
        </p:txBody>
      </p:sp>
      <p:sp>
        <p:nvSpPr>
          <p:cNvPr id="953" name="Google Shape;953;p37"/>
          <p:cNvSpPr/>
          <p:nvPr/>
        </p:nvSpPr>
        <p:spPr>
          <a:xfrm>
            <a:off x="1087438" y="1801813"/>
            <a:ext cx="7085012" cy="107632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i="1" lang="en-IN" sz="1800">
                <a:solidFill>
                  <a:srgbClr val="000000"/>
                </a:solidFill>
                <a:latin typeface="Calibri"/>
                <a:ea typeface="Calibri"/>
                <a:cs typeface="Calibri"/>
                <a:sym typeface="Calibri"/>
              </a:rPr>
              <a:t>Yes, and. . .</a:t>
            </a:r>
            <a:r>
              <a:rPr lang="en-IN" sz="1800">
                <a:solidFill>
                  <a:srgbClr val="000000"/>
                </a:solidFill>
                <a:latin typeface="Calibri"/>
                <a:ea typeface="Calibri"/>
                <a:cs typeface="Calibri"/>
                <a:sym typeface="Calibri"/>
              </a:rPr>
              <a:t> is a process that requires you to listen and acknowledge the richness of someone else’s contribution. </a:t>
            </a:r>
            <a:endParaRPr sz="1800">
              <a:solidFill>
                <a:schemeClr val="dk1"/>
              </a:solidFill>
              <a:latin typeface="Calibri"/>
              <a:ea typeface="Calibri"/>
              <a:cs typeface="Calibri"/>
              <a:sym typeface="Calibri"/>
            </a:endParaRPr>
          </a:p>
        </p:txBody>
      </p:sp>
      <p:sp>
        <p:nvSpPr>
          <p:cNvPr id="954" name="Google Shape;954;p37"/>
          <p:cNvSpPr/>
          <p:nvPr/>
        </p:nvSpPr>
        <p:spPr>
          <a:xfrm>
            <a:off x="20638" y="373063"/>
            <a:ext cx="12171362" cy="6161087"/>
          </a:xfrm>
          <a:prstGeom prst="rect">
            <a:avLst/>
          </a:prstGeom>
          <a:solidFill>
            <a:srgbClr val="000000">
              <a:alpha val="9529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955" name="Google Shape;955;p37"/>
          <p:cNvPicPr preferRelativeResize="0"/>
          <p:nvPr/>
        </p:nvPicPr>
        <p:blipFill rotWithShape="1">
          <a:blip r:embed="rId6">
            <a:alphaModFix/>
          </a:blip>
          <a:srcRect b="0" l="0" r="0" t="0"/>
          <a:stretch/>
        </p:blipFill>
        <p:spPr>
          <a:xfrm>
            <a:off x="2609850" y="1601788"/>
            <a:ext cx="8088313" cy="4667250"/>
          </a:xfrm>
          <a:prstGeom prst="rect">
            <a:avLst/>
          </a:prstGeom>
          <a:noFill/>
          <a:ln>
            <a:noFill/>
          </a:ln>
        </p:spPr>
      </p:pic>
      <p:sp>
        <p:nvSpPr>
          <p:cNvPr id="956" name="Google Shape;956;p37"/>
          <p:cNvSpPr/>
          <p:nvPr/>
        </p:nvSpPr>
        <p:spPr>
          <a:xfrm>
            <a:off x="2900363" y="1990725"/>
            <a:ext cx="4591050" cy="600075"/>
          </a:xfrm>
          <a:prstGeom prst="rect">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Incorrect</a:t>
            </a:r>
            <a:endParaRPr sz="1800">
              <a:solidFill>
                <a:srgbClr val="FFFFFF"/>
              </a:solidFill>
              <a:latin typeface="Calibri"/>
              <a:ea typeface="Calibri"/>
              <a:cs typeface="Calibri"/>
              <a:sym typeface="Calibri"/>
            </a:endParaRPr>
          </a:p>
        </p:txBody>
      </p:sp>
      <p:sp>
        <p:nvSpPr>
          <p:cNvPr id="957" name="Google Shape;957;p37"/>
          <p:cNvSpPr/>
          <p:nvPr/>
        </p:nvSpPr>
        <p:spPr>
          <a:xfrm>
            <a:off x="2781300" y="3073400"/>
            <a:ext cx="7658100" cy="21415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Population structure </a:t>
            </a:r>
            <a:r>
              <a:rPr lang="en-IN" sz="1600">
                <a:solidFill>
                  <a:schemeClr val="dk1"/>
                </a:solidFill>
                <a:latin typeface="Arial"/>
                <a:ea typeface="Arial"/>
                <a:cs typeface="Arial"/>
                <a:sym typeface="Arial"/>
              </a:rPr>
              <a:t>is not measured by surveillance.</a:t>
            </a:r>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500">
              <a:solidFill>
                <a:srgbClr val="000000"/>
              </a:solidFill>
              <a:latin typeface="Calibri"/>
              <a:ea typeface="Calibri"/>
              <a:cs typeface="Calibri"/>
              <a:sym typeface="Calibri"/>
            </a:endParaRPr>
          </a:p>
        </p:txBody>
      </p:sp>
      <p:sp>
        <p:nvSpPr>
          <p:cNvPr id="958" name="Google Shape;958;p37"/>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959" name="Google Shape;959;p3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38"/>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23</a:t>
            </a:r>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 MMCQ</a:t>
            </a:r>
            <a:endParaRPr i="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image: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u="sng">
                <a:solidFill>
                  <a:srgbClr val="000000"/>
                </a:solidFill>
                <a:latin typeface="Calibri"/>
                <a:ea typeface="Calibri"/>
                <a:cs typeface="Calibri"/>
                <a:sym typeface="Calibri"/>
                <a:hlinkClick r:id="rId3">
                  <a:extLst>
                    <a:ext uri="{A12FA001-AC4F-418D-AE19-62706E023703}">
                      <ahyp:hlinkClr val="tx"/>
                    </a:ext>
                  </a:extLst>
                </a:hlinkClick>
              </a:rPr>
              <a:t>https://t4.ftcdn.net/jpg/02/94/30/39/240_F_294303990_sr1Dpqu88B701rhUOloAcD7RVTm83Sbl.jpg</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screen will load with the image, question and options.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FOLLOW STANDARD LAYOUT FOR CYUs.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Correct answer:</a:t>
            </a:r>
            <a:endParaRPr/>
          </a:p>
          <a:p>
            <a:pPr indent="-285750" lvl="0" marL="285750" marR="0" rtl="0" algn="l">
              <a:spcBef>
                <a:spcPts val="0"/>
              </a:spcBef>
              <a:spcAft>
                <a:spcPts val="0"/>
              </a:spcAft>
              <a:buClr>
                <a:schemeClr val="dk1"/>
              </a:buClr>
              <a:buSzPts val="1400"/>
              <a:buFont typeface="Noto Sans Symbols"/>
              <a:buChar char="❑"/>
            </a:pPr>
            <a:r>
              <a:rPr lang="en-IN" sz="1400">
                <a:solidFill>
                  <a:schemeClr val="dk1"/>
                </a:solidFill>
                <a:latin typeface="Arial"/>
                <a:ea typeface="Arial"/>
                <a:cs typeface="Arial"/>
                <a:sym typeface="Arial"/>
              </a:rPr>
              <a:t>Insufficiently specific</a:t>
            </a:r>
            <a:endParaRPr/>
          </a:p>
          <a:p>
            <a:pPr indent="-285750" lvl="0" marL="285750" marR="0" rtl="0" algn="l">
              <a:spcBef>
                <a:spcPts val="0"/>
              </a:spcBef>
              <a:spcAft>
                <a:spcPts val="0"/>
              </a:spcAft>
              <a:buClr>
                <a:schemeClr val="dk1"/>
              </a:buClr>
              <a:buSzPts val="1400"/>
              <a:buFont typeface="Noto Sans Symbols"/>
              <a:buChar char="❑"/>
            </a:pPr>
            <a:r>
              <a:rPr lang="en-IN" sz="1400">
                <a:solidFill>
                  <a:schemeClr val="dk1"/>
                </a:solidFill>
                <a:latin typeface="Arial"/>
                <a:ea typeface="Arial"/>
                <a:cs typeface="Arial"/>
                <a:sym typeface="Arial"/>
              </a:rPr>
              <a:t>Insufficiently sensitive </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66" name="Google Shape;966;p38"/>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967" name="Google Shape;967;p38"/>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968" name="Google Shape;968;p38"/>
          <p:cNvSpPr/>
          <p:nvPr/>
        </p:nvSpPr>
        <p:spPr>
          <a:xfrm>
            <a:off x="10031413" y="5429250"/>
            <a:ext cx="1709737"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pic>
        <p:nvPicPr>
          <p:cNvPr id="969" name="Google Shape;969;p38"/>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970" name="Google Shape;970;p38"/>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971" name="Google Shape;971;p38"/>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972" name="Google Shape;972;p38"/>
          <p:cNvSpPr/>
          <p:nvPr/>
        </p:nvSpPr>
        <p:spPr>
          <a:xfrm>
            <a:off x="450850" y="5611813"/>
            <a:ext cx="5526088"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rgbClr val="000000"/>
                </a:solidFill>
                <a:latin typeface="Calibri"/>
                <a:ea typeface="Calibri"/>
                <a:cs typeface="Calibri"/>
                <a:sym typeface="Calibri"/>
              </a:rPr>
              <a:t>Select the correct options, and click Submit.</a:t>
            </a:r>
            <a:endParaRPr sz="1800">
              <a:solidFill>
                <a:schemeClr val="dk1"/>
              </a:solidFill>
              <a:latin typeface="Calibri"/>
              <a:ea typeface="Calibri"/>
              <a:cs typeface="Calibri"/>
              <a:sym typeface="Calibri"/>
            </a:endParaRPr>
          </a:p>
        </p:txBody>
      </p:sp>
      <p:sp>
        <p:nvSpPr>
          <p:cNvPr id="973" name="Google Shape;973;p3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974" name="Google Shape;974;p38"/>
          <p:cNvSpPr/>
          <p:nvPr/>
        </p:nvSpPr>
        <p:spPr>
          <a:xfrm>
            <a:off x="327802" y="666983"/>
            <a:ext cx="11559398"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Case definitions require balance between being __________ and _____________ cases. </a:t>
            </a:r>
            <a:endParaRPr/>
          </a:p>
          <a:p>
            <a:pPr indent="0" lvl="0" marL="0" marR="0" rtl="0" algn="l">
              <a:spcBef>
                <a:spcPts val="0"/>
              </a:spcBef>
              <a:spcAft>
                <a:spcPts val="0"/>
              </a:spcAft>
              <a:buNone/>
            </a:pPr>
            <a:r>
              <a:rPr b="1" lang="en-IN" sz="1600">
                <a:solidFill>
                  <a:schemeClr val="dk1"/>
                </a:solidFill>
                <a:latin typeface="Arial"/>
                <a:ea typeface="Arial"/>
                <a:cs typeface="Arial"/>
                <a:sym typeface="Arial"/>
              </a:rPr>
              <a:t>Fill in the blanks with the correct options.</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Insufficiently specific</a:t>
            </a:r>
            <a:endParaRPr/>
          </a:p>
          <a:p>
            <a:pPr indent="-285750" lvl="0" marL="285750" marR="0" rtl="0" algn="l">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Insufficiently sensitive </a:t>
            </a:r>
            <a:endParaRPr/>
          </a:p>
          <a:p>
            <a:pPr indent="-285750" lvl="0" marL="285750" marR="0" rtl="0" algn="l">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MoH reports</a:t>
            </a:r>
            <a:endParaRPr/>
          </a:p>
          <a:p>
            <a:pPr indent="-285750" lvl="0" marL="285750" marR="0" rtl="0" algn="l">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ProMED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b="1" sz="1600">
              <a:solidFill>
                <a:schemeClr val="dk1"/>
              </a:solidFill>
              <a:latin typeface="Arial"/>
              <a:ea typeface="Arial"/>
              <a:cs typeface="Arial"/>
              <a:sym typeface="Arial"/>
            </a:endParaRPr>
          </a:p>
          <a:p>
            <a:pPr indent="0" lvl="0" marL="0" marR="0" rtl="0" algn="l">
              <a:spcBef>
                <a:spcPts val="0"/>
              </a:spcBef>
              <a:spcAft>
                <a:spcPts val="0"/>
              </a:spcAft>
              <a:buNone/>
            </a:pPr>
            <a:r>
              <a:t/>
            </a:r>
            <a:endParaRPr b="1" sz="1600">
              <a:solidFill>
                <a:schemeClr val="dk1"/>
              </a:solidFill>
              <a:latin typeface="Arial"/>
              <a:ea typeface="Arial"/>
              <a:cs typeface="Arial"/>
              <a:sym typeface="Arial"/>
            </a:endParaRPr>
          </a:p>
          <a:p>
            <a:pPr indent="0" lvl="0" marL="0" marR="0" rtl="0" algn="l">
              <a:spcBef>
                <a:spcPts val="0"/>
              </a:spcBef>
              <a:spcAft>
                <a:spcPts val="0"/>
              </a:spcAft>
              <a:buNone/>
            </a:pPr>
            <a:br>
              <a:rPr lang="en-IN" sz="1600">
                <a:solidFill>
                  <a:schemeClr val="dk1"/>
                </a:solidFill>
                <a:latin typeface="Arial"/>
                <a:ea typeface="Arial"/>
                <a:cs typeface="Arial"/>
                <a:sym typeface="Arial"/>
              </a:rPr>
            </a:br>
            <a:endParaRPr sz="1600">
              <a:solidFill>
                <a:schemeClr val="dk1"/>
              </a:solidFill>
              <a:latin typeface="Calibri"/>
              <a:ea typeface="Calibri"/>
              <a:cs typeface="Calibri"/>
              <a:sym typeface="Calibri"/>
            </a:endParaRPr>
          </a:p>
        </p:txBody>
      </p:sp>
      <p:pic>
        <p:nvPicPr>
          <p:cNvPr descr="Male arms pick red file folder from office book shelf closeup. Store pile of project documentation concept" id="975" name="Google Shape;975;p38"/>
          <p:cNvPicPr preferRelativeResize="0"/>
          <p:nvPr/>
        </p:nvPicPr>
        <p:blipFill rotWithShape="1">
          <a:blip r:embed="rId5">
            <a:alphaModFix/>
          </a:blip>
          <a:srcRect b="0" l="0" r="0" t="0"/>
          <a:stretch/>
        </p:blipFill>
        <p:spPr>
          <a:xfrm>
            <a:off x="5019675" y="2593771"/>
            <a:ext cx="6867525" cy="22860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39"/>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2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The pop up appears on correct selection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p:txBody>
      </p:sp>
      <p:pic>
        <p:nvPicPr>
          <p:cNvPr id="982" name="Google Shape;982;p39"/>
          <p:cNvPicPr preferRelativeResize="0"/>
          <p:nvPr/>
        </p:nvPicPr>
        <p:blipFill rotWithShape="1">
          <a:blip r:embed="rId3">
            <a:alphaModFix/>
          </a:blip>
          <a:srcRect b="0" l="0" r="0" t="12546"/>
          <a:stretch/>
        </p:blipFill>
        <p:spPr>
          <a:xfrm>
            <a:off x="0" y="304800"/>
            <a:ext cx="12192000" cy="5964238"/>
          </a:xfrm>
          <a:prstGeom prst="rect">
            <a:avLst/>
          </a:prstGeom>
          <a:noFill/>
          <a:ln>
            <a:noFill/>
          </a:ln>
        </p:spPr>
      </p:pic>
      <p:sp>
        <p:nvSpPr>
          <p:cNvPr id="983" name="Google Shape;983;p39"/>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984" name="Google Shape;984;p39"/>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985" name="Google Shape;985;p39"/>
          <p:cNvSpPr/>
          <p:nvPr/>
        </p:nvSpPr>
        <p:spPr>
          <a:xfrm>
            <a:off x="285751" y="723900"/>
            <a:ext cx="6286500" cy="175688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Tomato Spotted Wilt Virus is </a:t>
            </a:r>
            <a:r>
              <a:rPr lang="en-IN" sz="1800">
                <a:solidFill>
                  <a:schemeClr val="dk1"/>
                </a:solidFill>
                <a:highlight>
                  <a:srgbClr val="FFFF00"/>
                </a:highlight>
                <a:latin typeface="Calibri"/>
                <a:ea typeface="Calibri"/>
                <a:cs typeface="Calibri"/>
                <a:sym typeface="Calibri"/>
              </a:rPr>
              <a:t>caused </a:t>
            </a:r>
            <a:r>
              <a:rPr lang="en-IN" sz="1800">
                <a:solidFill>
                  <a:schemeClr val="dk1"/>
                </a:solidFill>
                <a:latin typeface="Calibri"/>
                <a:ea typeface="Calibri"/>
                <a:cs typeface="Calibri"/>
                <a:sym typeface="Calibri"/>
              </a:rPr>
              <a:t>by which of the following vectors?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IN" sz="1800">
                <a:solidFill>
                  <a:schemeClr val="dk1"/>
                </a:solidFill>
                <a:latin typeface="Calibri"/>
                <a:ea typeface="Calibri"/>
                <a:cs typeface="Calibri"/>
                <a:sym typeface="Calibri"/>
              </a:rPr>
              <a:t>Select the option that you think is correct, and click Submit.</a:t>
            </a:r>
            <a:endParaRPr sz="1800">
              <a:solidFill>
                <a:schemeClr val="dk1"/>
              </a:solidFill>
              <a:latin typeface="Calibri"/>
              <a:ea typeface="Calibri"/>
              <a:cs typeface="Calibri"/>
              <a:sym typeface="Calibri"/>
            </a:endParaRPr>
          </a:p>
        </p:txBody>
      </p:sp>
      <p:sp>
        <p:nvSpPr>
          <p:cNvPr id="986" name="Google Shape;986;p39"/>
          <p:cNvSpPr/>
          <p:nvPr/>
        </p:nvSpPr>
        <p:spPr>
          <a:xfrm>
            <a:off x="10153650" y="5467350"/>
            <a:ext cx="1709738"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sp>
        <p:nvSpPr>
          <p:cNvPr id="987" name="Google Shape;987;p39"/>
          <p:cNvSpPr/>
          <p:nvPr/>
        </p:nvSpPr>
        <p:spPr>
          <a:xfrm>
            <a:off x="285750" y="2795588"/>
            <a:ext cx="6286500" cy="229552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aphids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whiteflies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thrips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mites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988" name="Google Shape;988;p39"/>
          <p:cNvPicPr preferRelativeResize="0"/>
          <p:nvPr/>
        </p:nvPicPr>
        <p:blipFill rotWithShape="1">
          <a:blip r:embed="rId4">
            <a:alphaModFix/>
          </a:blip>
          <a:srcRect b="8257" l="0" r="0" t="7887"/>
          <a:stretch/>
        </p:blipFill>
        <p:spPr>
          <a:xfrm>
            <a:off x="20638" y="373063"/>
            <a:ext cx="12192000" cy="6161087"/>
          </a:xfrm>
          <a:prstGeom prst="rect">
            <a:avLst/>
          </a:prstGeom>
          <a:noFill/>
          <a:ln>
            <a:noFill/>
          </a:ln>
        </p:spPr>
      </p:pic>
      <p:pic>
        <p:nvPicPr>
          <p:cNvPr id="989" name="Google Shape;989;p39"/>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990" name="Google Shape;990;p39"/>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991" name="Google Shape;991;p39"/>
          <p:cNvSpPr/>
          <p:nvPr/>
        </p:nvSpPr>
        <p:spPr>
          <a:xfrm>
            <a:off x="704850" y="373063"/>
            <a:ext cx="10526713" cy="8270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Increased participation is an opportunity, but what might its challenge be?</a:t>
            </a:r>
            <a:endParaRPr sz="1800">
              <a:solidFill>
                <a:srgbClr val="000000"/>
              </a:solidFill>
              <a:latin typeface="Garamond"/>
              <a:ea typeface="Garamond"/>
              <a:cs typeface="Garamond"/>
              <a:sym typeface="Garamond"/>
            </a:endParaRPr>
          </a:p>
        </p:txBody>
      </p:sp>
      <p:sp>
        <p:nvSpPr>
          <p:cNvPr id="992" name="Google Shape;992;p39"/>
          <p:cNvSpPr txBox="1"/>
          <p:nvPr/>
        </p:nvSpPr>
        <p:spPr>
          <a:xfrm>
            <a:off x="1409700" y="1390650"/>
            <a:ext cx="6762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39"/>
          <p:cNvSpPr/>
          <p:nvPr/>
        </p:nvSpPr>
        <p:spPr>
          <a:xfrm>
            <a:off x="1409700" y="13906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Ineffective decision making</a:t>
            </a:r>
            <a:endParaRPr sz="1800">
              <a:solidFill>
                <a:srgbClr val="000000"/>
              </a:solidFill>
              <a:latin typeface="Garamond"/>
              <a:ea typeface="Garamond"/>
              <a:cs typeface="Garamond"/>
              <a:sym typeface="Garamond"/>
            </a:endParaRPr>
          </a:p>
        </p:txBody>
      </p:sp>
      <p:sp>
        <p:nvSpPr>
          <p:cNvPr id="994" name="Google Shape;994;p39"/>
          <p:cNvSpPr/>
          <p:nvPr/>
        </p:nvSpPr>
        <p:spPr>
          <a:xfrm>
            <a:off x="1409700" y="2306638"/>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Poor implementation and follow-through</a:t>
            </a:r>
            <a:endParaRPr sz="1800">
              <a:solidFill>
                <a:srgbClr val="000000"/>
              </a:solidFill>
              <a:latin typeface="Garamond"/>
              <a:ea typeface="Garamond"/>
              <a:cs typeface="Garamond"/>
              <a:sym typeface="Garamond"/>
            </a:endParaRPr>
          </a:p>
        </p:txBody>
      </p:sp>
      <p:sp>
        <p:nvSpPr>
          <p:cNvPr id="995" name="Google Shape;995;p39"/>
          <p:cNvSpPr/>
          <p:nvPr/>
        </p:nvSpPr>
        <p:spPr>
          <a:xfrm>
            <a:off x="1409700" y="3184525"/>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empowerment and organizational support</a:t>
            </a:r>
            <a:endParaRPr sz="1800">
              <a:solidFill>
                <a:srgbClr val="000000"/>
              </a:solidFill>
              <a:latin typeface="Garamond"/>
              <a:ea typeface="Garamond"/>
              <a:cs typeface="Garamond"/>
              <a:sym typeface="Garamond"/>
            </a:endParaRPr>
          </a:p>
        </p:txBody>
      </p:sp>
      <p:sp>
        <p:nvSpPr>
          <p:cNvPr id="996" name="Google Shape;996;p39"/>
          <p:cNvSpPr/>
          <p:nvPr/>
        </p:nvSpPr>
        <p:spPr>
          <a:xfrm>
            <a:off x="1409700" y="40957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clarity </a:t>
            </a:r>
            <a:endParaRPr sz="1800">
              <a:solidFill>
                <a:srgbClr val="000000"/>
              </a:solidFill>
              <a:latin typeface="Garamond"/>
              <a:ea typeface="Garamond"/>
              <a:cs typeface="Garamond"/>
              <a:sym typeface="Garamond"/>
            </a:endParaRPr>
          </a:p>
        </p:txBody>
      </p:sp>
      <p:sp>
        <p:nvSpPr>
          <p:cNvPr id="997" name="Google Shape;997;p39"/>
          <p:cNvSpPr/>
          <p:nvPr/>
        </p:nvSpPr>
        <p:spPr>
          <a:xfrm>
            <a:off x="20638" y="373063"/>
            <a:ext cx="12171362" cy="6161087"/>
          </a:xfrm>
          <a:prstGeom prst="rect">
            <a:avLst/>
          </a:prstGeom>
          <a:solidFill>
            <a:srgbClr val="000000">
              <a:alpha val="69411"/>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98" name="Google Shape;998;p39"/>
          <p:cNvSpPr/>
          <p:nvPr/>
        </p:nvSpPr>
        <p:spPr>
          <a:xfrm>
            <a:off x="2466975" y="2012950"/>
            <a:ext cx="5210175" cy="127476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i="1" lang="en-IN" sz="1800">
                <a:solidFill>
                  <a:srgbClr val="000000"/>
                </a:solidFill>
                <a:latin typeface="Calibri"/>
                <a:ea typeface="Calibri"/>
                <a:cs typeface="Calibri"/>
                <a:sym typeface="Calibri"/>
              </a:rPr>
              <a:t>Yes, and. . .</a:t>
            </a:r>
            <a:r>
              <a:rPr lang="en-IN" sz="1800">
                <a:solidFill>
                  <a:srgbClr val="000000"/>
                </a:solidFill>
                <a:latin typeface="Calibri"/>
                <a:ea typeface="Calibri"/>
                <a:cs typeface="Calibri"/>
                <a:sym typeface="Calibri"/>
              </a:rPr>
              <a:t> is a process that requires you to listen and acknowledge the richness of someone else’s contribution. </a:t>
            </a:r>
            <a:endParaRPr sz="1800">
              <a:solidFill>
                <a:schemeClr val="dk1"/>
              </a:solidFill>
              <a:latin typeface="Calibri"/>
              <a:ea typeface="Calibri"/>
              <a:cs typeface="Calibri"/>
              <a:sym typeface="Calibri"/>
            </a:endParaRPr>
          </a:p>
        </p:txBody>
      </p:sp>
      <p:sp>
        <p:nvSpPr>
          <p:cNvPr id="999" name="Google Shape;999;p39"/>
          <p:cNvSpPr/>
          <p:nvPr/>
        </p:nvSpPr>
        <p:spPr>
          <a:xfrm>
            <a:off x="20638" y="373063"/>
            <a:ext cx="12171362" cy="6161087"/>
          </a:xfrm>
          <a:prstGeom prst="rect">
            <a:avLst/>
          </a:prstGeom>
          <a:solidFill>
            <a:srgbClr val="000000">
              <a:alpha val="9529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000" name="Google Shape;1000;p39"/>
          <p:cNvPicPr preferRelativeResize="0"/>
          <p:nvPr/>
        </p:nvPicPr>
        <p:blipFill rotWithShape="1">
          <a:blip r:embed="rId6">
            <a:alphaModFix/>
          </a:blip>
          <a:srcRect b="0" l="0" r="0" t="0"/>
          <a:stretch/>
        </p:blipFill>
        <p:spPr>
          <a:xfrm>
            <a:off x="1409700" y="1393825"/>
            <a:ext cx="8863013" cy="4073525"/>
          </a:xfrm>
          <a:prstGeom prst="rect">
            <a:avLst/>
          </a:prstGeom>
          <a:noFill/>
          <a:ln>
            <a:noFill/>
          </a:ln>
        </p:spPr>
      </p:pic>
      <p:sp>
        <p:nvSpPr>
          <p:cNvPr id="1001" name="Google Shape;1001;p39"/>
          <p:cNvSpPr/>
          <p:nvPr/>
        </p:nvSpPr>
        <p:spPr>
          <a:xfrm>
            <a:off x="2122488" y="2419350"/>
            <a:ext cx="7878762" cy="195738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Case definitions require balance between being </a:t>
            </a:r>
            <a:r>
              <a:rPr b="1" lang="en-IN" sz="1600">
                <a:solidFill>
                  <a:schemeClr val="dk1"/>
                </a:solidFill>
                <a:latin typeface="Arial"/>
                <a:ea typeface="Arial"/>
                <a:cs typeface="Arial"/>
                <a:sym typeface="Arial"/>
              </a:rPr>
              <a:t>insufficiently specific </a:t>
            </a:r>
            <a:r>
              <a:rPr lang="en-IN" sz="1600">
                <a:solidFill>
                  <a:schemeClr val="dk1"/>
                </a:solidFill>
                <a:latin typeface="Arial"/>
                <a:ea typeface="Arial"/>
                <a:cs typeface="Arial"/>
                <a:sym typeface="Arial"/>
              </a:rPr>
              <a:t>and </a:t>
            </a:r>
            <a:r>
              <a:rPr b="1" lang="en-IN" sz="1600">
                <a:solidFill>
                  <a:schemeClr val="dk1"/>
                </a:solidFill>
                <a:latin typeface="Arial"/>
                <a:ea typeface="Arial"/>
                <a:cs typeface="Arial"/>
                <a:sym typeface="Arial"/>
              </a:rPr>
              <a:t>insufficiently sensitive </a:t>
            </a:r>
            <a:r>
              <a:rPr lang="en-IN" sz="1600">
                <a:solidFill>
                  <a:schemeClr val="dk1"/>
                </a:solidFill>
                <a:latin typeface="Arial"/>
                <a:ea typeface="Arial"/>
                <a:cs typeface="Arial"/>
                <a:sym typeface="Arial"/>
              </a:rPr>
              <a:t>cases.</a:t>
            </a:r>
            <a:endParaRPr/>
          </a:p>
          <a:p>
            <a:pPr indent="0" lvl="0" marL="0" marR="0" rtl="0" algn="l">
              <a:spcBef>
                <a:spcPts val="0"/>
              </a:spcBef>
              <a:spcAft>
                <a:spcPts val="0"/>
              </a:spcAft>
              <a:buNone/>
            </a:pPr>
            <a:br>
              <a:rPr lang="en-IN" sz="1600">
                <a:solidFill>
                  <a:schemeClr val="dk1"/>
                </a:solidFill>
                <a:latin typeface="Arial"/>
                <a:ea typeface="Arial"/>
                <a:cs typeface="Arial"/>
                <a:sym typeface="Arial"/>
              </a:rPr>
            </a:br>
            <a:endParaRPr sz="1500">
              <a:solidFill>
                <a:srgbClr val="000000"/>
              </a:solidFill>
              <a:latin typeface="Calibri"/>
              <a:ea typeface="Calibri"/>
              <a:cs typeface="Calibri"/>
              <a:sym typeface="Calibri"/>
            </a:endParaRPr>
          </a:p>
        </p:txBody>
      </p:sp>
      <p:sp>
        <p:nvSpPr>
          <p:cNvPr id="1002" name="Google Shape;1002;p39"/>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1003" name="Google Shape;1003;p3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4"/>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122" name="Google Shape;122;p4"/>
          <p:cNvSpPr/>
          <p:nvPr/>
        </p:nvSpPr>
        <p:spPr>
          <a:xfrm>
            <a:off x="20638" y="38100"/>
            <a:ext cx="64262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Session Title</a:t>
            </a:r>
            <a:endParaRPr sz="1800">
              <a:solidFill>
                <a:srgbClr val="FFFFFF"/>
              </a:solidFill>
              <a:latin typeface="Calibri"/>
              <a:ea typeface="Calibri"/>
              <a:cs typeface="Calibri"/>
              <a:sym typeface="Calibri"/>
            </a:endParaRPr>
          </a:p>
        </p:txBody>
      </p:sp>
      <p:sp>
        <p:nvSpPr>
          <p:cNvPr id="123" name="Google Shape;123;p4"/>
          <p:cNvSpPr/>
          <p:nvPr/>
        </p:nvSpPr>
        <p:spPr>
          <a:xfrm>
            <a:off x="0" y="6232525"/>
            <a:ext cx="12192000" cy="59531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4" name="Google Shape;124;p4"/>
          <p:cNvSpPr/>
          <p:nvPr/>
        </p:nvSpPr>
        <p:spPr>
          <a:xfrm>
            <a:off x="179294" y="2285102"/>
            <a:ext cx="5109882" cy="181584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rPr b="1" lang="en-IN" sz="2800">
                <a:solidFill>
                  <a:schemeClr val="dk1"/>
                </a:solidFill>
                <a:latin typeface="Arial"/>
                <a:ea typeface="Arial"/>
                <a:cs typeface="Arial"/>
                <a:sym typeface="Arial"/>
              </a:rPr>
              <a:t>Setting Up and Strengthening Disease </a:t>
            </a:r>
            <a:br>
              <a:rPr b="1" lang="en-IN" sz="2800">
                <a:solidFill>
                  <a:schemeClr val="dk1"/>
                </a:solidFill>
                <a:latin typeface="Arial"/>
                <a:ea typeface="Arial"/>
                <a:cs typeface="Arial"/>
                <a:sym typeface="Arial"/>
              </a:rPr>
            </a:br>
            <a:r>
              <a:rPr b="1" lang="en-IN" sz="2800">
                <a:solidFill>
                  <a:schemeClr val="dk1"/>
                </a:solidFill>
                <a:latin typeface="Arial"/>
                <a:ea typeface="Arial"/>
                <a:cs typeface="Arial"/>
                <a:sym typeface="Arial"/>
              </a:rPr>
              <a:t>Surveillance Systems During Emergencies</a:t>
            </a:r>
            <a:r>
              <a:rPr lang="en-IN" sz="2800">
                <a:solidFill>
                  <a:schemeClr val="dk1"/>
                </a:solidFill>
                <a:latin typeface="Arial"/>
                <a:ea typeface="Arial"/>
                <a:cs typeface="Arial"/>
                <a:sym typeface="Arial"/>
              </a:rPr>
              <a:t> </a:t>
            </a:r>
            <a:r>
              <a:rPr b="1" lang="en-IN" sz="2800">
                <a:solidFill>
                  <a:schemeClr val="dk1"/>
                </a:solidFill>
                <a:latin typeface="Arial"/>
                <a:ea typeface="Arial"/>
                <a:cs typeface="Arial"/>
                <a:sym typeface="Arial"/>
              </a:rPr>
              <a:t>Session</a:t>
            </a:r>
            <a:endParaRPr b="1" sz="2800">
              <a:solidFill>
                <a:srgbClr val="000000"/>
              </a:solidFill>
              <a:latin typeface="Calibri"/>
              <a:ea typeface="Calibri"/>
              <a:cs typeface="Calibri"/>
              <a:sym typeface="Calibri"/>
            </a:endParaRPr>
          </a:p>
        </p:txBody>
      </p:sp>
      <p:sp>
        <p:nvSpPr>
          <p:cNvPr id="125" name="Google Shape;125;p4"/>
          <p:cNvSpPr/>
          <p:nvPr/>
        </p:nvSpPr>
        <p:spPr>
          <a:xfrm>
            <a:off x="12453938" y="-22225"/>
            <a:ext cx="4032250" cy="68405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Calibri"/>
              <a:buNone/>
            </a:pPr>
            <a:r>
              <a:rPr b="1" lang="en-IN" sz="18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b="1" lang="en-IN" sz="1800">
                <a:solidFill>
                  <a:srgbClr val="000000"/>
                </a:solidFill>
                <a:latin typeface="Calibri"/>
                <a:ea typeface="Calibri"/>
                <a:cs typeface="Calibri"/>
                <a:sym typeface="Calibri"/>
              </a:rPr>
              <a:t>Frame: 2</a:t>
            </a:r>
            <a:endParaRPr b="1" sz="1800">
              <a:solidFill>
                <a:srgbClr val="000000"/>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lang="en-IN" sz="1800">
                <a:solidFill>
                  <a:srgbClr val="000000"/>
                </a:solidFill>
                <a:latin typeface="Calibri"/>
                <a:ea typeface="Calibri"/>
                <a:cs typeface="Calibri"/>
                <a:sym typeface="Calibri"/>
              </a:rPr>
              <a:t>This is a Welcome screen.</a:t>
            </a:r>
            <a:endParaRPr sz="1800">
              <a:solidFill>
                <a:schemeClr val="dk1"/>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lang="en-IN" sz="1800">
                <a:solidFill>
                  <a:srgbClr val="000000"/>
                </a:solidFill>
                <a:latin typeface="Calibri"/>
                <a:ea typeface="Calibri"/>
                <a:cs typeface="Calibri"/>
                <a:sym typeface="Calibri"/>
              </a:rPr>
              <a:t>This is slide 1 of 1</a:t>
            </a:r>
            <a:endParaRPr sz="1800">
              <a:solidFill>
                <a:srgbClr val="000000"/>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b="1" lang="en-IN" sz="1800">
                <a:solidFill>
                  <a:srgbClr val="000000"/>
                </a:solidFill>
                <a:latin typeface="Calibri"/>
                <a:ea typeface="Calibri"/>
                <a:cs typeface="Calibri"/>
                <a:sym typeface="Calibri"/>
              </a:rPr>
              <a:t>Layout Name</a:t>
            </a:r>
            <a:r>
              <a:rPr lang="en-IN" sz="1800">
                <a:solidFill>
                  <a:srgbClr val="000000"/>
                </a:solidFill>
                <a:latin typeface="Calibri"/>
                <a:ea typeface="Calibri"/>
                <a:cs typeface="Calibri"/>
                <a:sym typeface="Calibri"/>
              </a:rPr>
              <a:t>: </a:t>
            </a:r>
            <a:r>
              <a:rPr i="1" lang="en-IN" sz="1800">
                <a:solidFill>
                  <a:srgbClr val="000000"/>
                </a:solidFill>
                <a:latin typeface="Calibri"/>
                <a:ea typeface="Calibri"/>
                <a:cs typeface="Calibri"/>
                <a:sym typeface="Calibri"/>
              </a:rPr>
              <a:t>1.1 Welcome Layout</a:t>
            </a:r>
            <a:endParaRPr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External Image</a:t>
            </a:r>
            <a:r>
              <a:rPr lang="en-IN" sz="1800">
                <a:solidFill>
                  <a:srgbClr val="000000"/>
                </a:solidFill>
                <a:latin typeface="Calibri"/>
                <a:ea typeface="Calibri"/>
                <a:cs typeface="Calibri"/>
                <a:sym typeface="Calibri"/>
              </a:rPr>
              <a:t>:</a:t>
            </a:r>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https://t3.ftcdn.net/jpg/01/96/63/64/240_F_196636468_bihE0du2Nn44sgO39b8aqkZmug15bNH2.jpg</a:t>
            </a:r>
            <a:endParaRPr/>
          </a:p>
          <a:p>
            <a:pPr indent="0" lvl="0" marL="0" marR="0" rtl="0" algn="l">
              <a:spcBef>
                <a:spcPts val="600"/>
              </a:spcBef>
              <a:spcAft>
                <a:spcPts val="0"/>
              </a:spcAft>
              <a:buNone/>
            </a:pPr>
            <a:r>
              <a:t/>
            </a:r>
            <a:endParaRPr b="1" sz="18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800">
                <a:solidFill>
                  <a:srgbClr val="000000"/>
                </a:solidFill>
                <a:latin typeface="Calibri"/>
                <a:ea typeface="Calibri"/>
                <a:cs typeface="Calibri"/>
                <a:sym typeface="Calibri"/>
              </a:rPr>
              <a:t>Treatment</a:t>
            </a:r>
            <a:r>
              <a:rPr lang="en-IN" sz="1800">
                <a:solidFill>
                  <a:srgbClr val="000000"/>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lang="en-IN" sz="1800">
                <a:solidFill>
                  <a:srgbClr val="000000"/>
                </a:solidFill>
                <a:latin typeface="Calibri"/>
                <a:ea typeface="Calibri"/>
                <a:cs typeface="Calibri"/>
                <a:sym typeface="Calibri"/>
              </a:rPr>
              <a:t>The background image appears on screen load.</a:t>
            </a:r>
            <a:endParaRPr sz="1800">
              <a:solidFill>
                <a:schemeClr val="dk1"/>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lang="en-IN" sz="1800">
                <a:solidFill>
                  <a:srgbClr val="000000"/>
                </a:solidFill>
                <a:latin typeface="Calibri"/>
                <a:ea typeface="Calibri"/>
                <a:cs typeface="Calibri"/>
                <a:sym typeface="Calibri"/>
              </a:rPr>
              <a:t>The module name appears in sync with AX1</a:t>
            </a:r>
            <a:endParaRPr sz="1800">
              <a:solidFill>
                <a:schemeClr val="dk1"/>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t/>
            </a:r>
            <a:endParaRPr sz="1800">
              <a:solidFill>
                <a:srgbClr val="000000"/>
              </a:solidFill>
              <a:latin typeface="Calibri"/>
              <a:ea typeface="Calibri"/>
              <a:cs typeface="Calibri"/>
              <a:sym typeface="Calibri"/>
            </a:endParaRPr>
          </a:p>
          <a:p>
            <a:pPr indent="0" lvl="0" marL="0" marR="0" rtl="0" algn="l">
              <a:spcBef>
                <a:spcPts val="600"/>
              </a:spcBef>
              <a:spcAft>
                <a:spcPts val="0"/>
              </a:spcAft>
              <a:buClr>
                <a:srgbClr val="000000"/>
              </a:buClr>
              <a:buSzPts val="1400"/>
              <a:buFont typeface="Calibri"/>
              <a:buNone/>
            </a:pPr>
            <a:r>
              <a:rPr lang="en-IN" sz="1800">
                <a:solidFill>
                  <a:srgbClr val="000000"/>
                </a:solidFill>
                <a:latin typeface="Calibri"/>
                <a:ea typeface="Calibri"/>
                <a:cs typeface="Calibri"/>
                <a:sym typeface="Calibri"/>
              </a:rPr>
              <a:t>This slide should automatically transition to the next.</a:t>
            </a:r>
            <a:endParaRPr sz="1800">
              <a:solidFill>
                <a:schemeClr val="dk1"/>
              </a:solidFill>
              <a:latin typeface="Calibri"/>
              <a:ea typeface="Calibri"/>
              <a:cs typeface="Calibri"/>
              <a:sym typeface="Calibri"/>
            </a:endParaRPr>
          </a:p>
        </p:txBody>
      </p:sp>
      <p:sp>
        <p:nvSpPr>
          <p:cNvPr id="126" name="Google Shape;126;p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descr="CCTV Security Room" id="127" name="Google Shape;127;p4"/>
          <p:cNvPicPr preferRelativeResize="0"/>
          <p:nvPr/>
        </p:nvPicPr>
        <p:blipFill rotWithShape="1">
          <a:blip r:embed="rId4">
            <a:alphaModFix/>
          </a:blip>
          <a:srcRect b="0" l="0" r="0" t="0"/>
          <a:stretch/>
        </p:blipFill>
        <p:spPr>
          <a:xfrm>
            <a:off x="5871396" y="1311821"/>
            <a:ext cx="5711004" cy="38179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0"/>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23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CYU Multiple Choice Single Select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3 of 3</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The pop up appears on incorrect selection</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p:txBody>
      </p:sp>
      <p:pic>
        <p:nvPicPr>
          <p:cNvPr id="1010" name="Google Shape;1010;p40"/>
          <p:cNvPicPr preferRelativeResize="0"/>
          <p:nvPr/>
        </p:nvPicPr>
        <p:blipFill rotWithShape="1">
          <a:blip r:embed="rId3">
            <a:alphaModFix/>
          </a:blip>
          <a:srcRect b="0" l="0" r="0" t="12546"/>
          <a:stretch/>
        </p:blipFill>
        <p:spPr>
          <a:xfrm>
            <a:off x="0" y="304800"/>
            <a:ext cx="12192000" cy="5964238"/>
          </a:xfrm>
          <a:prstGeom prst="rect">
            <a:avLst/>
          </a:prstGeom>
          <a:noFill/>
          <a:ln>
            <a:noFill/>
          </a:ln>
        </p:spPr>
      </p:pic>
      <p:sp>
        <p:nvSpPr>
          <p:cNvPr id="1011" name="Google Shape;1011;p40"/>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1012" name="Google Shape;1012;p40"/>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sp>
        <p:nvSpPr>
          <p:cNvPr id="1013" name="Google Shape;1013;p40"/>
          <p:cNvSpPr/>
          <p:nvPr/>
        </p:nvSpPr>
        <p:spPr>
          <a:xfrm>
            <a:off x="285751" y="723900"/>
            <a:ext cx="6286500" cy="175688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Tomato Spotted Wilt Virus is </a:t>
            </a:r>
            <a:r>
              <a:rPr lang="en-IN" sz="1800">
                <a:solidFill>
                  <a:schemeClr val="dk1"/>
                </a:solidFill>
                <a:highlight>
                  <a:srgbClr val="FFFF00"/>
                </a:highlight>
                <a:latin typeface="Calibri"/>
                <a:ea typeface="Calibri"/>
                <a:cs typeface="Calibri"/>
                <a:sym typeface="Calibri"/>
              </a:rPr>
              <a:t>caused </a:t>
            </a:r>
            <a:r>
              <a:rPr lang="en-IN" sz="1800">
                <a:solidFill>
                  <a:schemeClr val="dk1"/>
                </a:solidFill>
                <a:latin typeface="Calibri"/>
                <a:ea typeface="Calibri"/>
                <a:cs typeface="Calibri"/>
                <a:sym typeface="Calibri"/>
              </a:rPr>
              <a:t>by which of the following vectors?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IN" sz="1800">
                <a:solidFill>
                  <a:schemeClr val="dk1"/>
                </a:solidFill>
                <a:latin typeface="Calibri"/>
                <a:ea typeface="Calibri"/>
                <a:cs typeface="Calibri"/>
                <a:sym typeface="Calibri"/>
              </a:rPr>
              <a:t>Select the option that you think is correct, and click Submit.</a:t>
            </a:r>
            <a:endParaRPr sz="1800">
              <a:solidFill>
                <a:schemeClr val="dk1"/>
              </a:solidFill>
              <a:latin typeface="Calibri"/>
              <a:ea typeface="Calibri"/>
              <a:cs typeface="Calibri"/>
              <a:sym typeface="Calibri"/>
            </a:endParaRPr>
          </a:p>
        </p:txBody>
      </p:sp>
      <p:sp>
        <p:nvSpPr>
          <p:cNvPr id="1014" name="Google Shape;1014;p40"/>
          <p:cNvSpPr/>
          <p:nvPr/>
        </p:nvSpPr>
        <p:spPr>
          <a:xfrm>
            <a:off x="10153650" y="5467350"/>
            <a:ext cx="1709738" cy="552450"/>
          </a:xfrm>
          <a:prstGeom prst="rect">
            <a:avLst/>
          </a:prstGeom>
          <a:solidFill>
            <a:srgbClr val="0070C0"/>
          </a:solidFill>
          <a:ln cap="flat" cmpd="sng" w="25400">
            <a:solidFill>
              <a:srgbClr val="2440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Submit</a:t>
            </a:r>
            <a:endParaRPr sz="1800">
              <a:solidFill>
                <a:srgbClr val="000000"/>
              </a:solidFill>
              <a:latin typeface="Calibri"/>
              <a:ea typeface="Calibri"/>
              <a:cs typeface="Calibri"/>
              <a:sym typeface="Calibri"/>
            </a:endParaRPr>
          </a:p>
        </p:txBody>
      </p:sp>
      <p:sp>
        <p:nvSpPr>
          <p:cNvPr id="1015" name="Google Shape;1015;p40"/>
          <p:cNvSpPr/>
          <p:nvPr/>
        </p:nvSpPr>
        <p:spPr>
          <a:xfrm>
            <a:off x="285750" y="2795588"/>
            <a:ext cx="6286500" cy="229552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aphids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whiteflies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thrips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O"/>
            </a:pPr>
            <a:r>
              <a:rPr lang="en-IN" sz="1800">
                <a:solidFill>
                  <a:schemeClr val="dk1"/>
                </a:solidFill>
                <a:latin typeface="Calibri"/>
                <a:ea typeface="Calibri"/>
                <a:cs typeface="Calibri"/>
                <a:sym typeface="Calibri"/>
              </a:rPr>
              <a:t>mites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1016" name="Google Shape;1016;p40"/>
          <p:cNvPicPr preferRelativeResize="0"/>
          <p:nvPr/>
        </p:nvPicPr>
        <p:blipFill rotWithShape="1">
          <a:blip r:embed="rId4">
            <a:alphaModFix/>
          </a:blip>
          <a:srcRect b="8257" l="0" r="0" t="7887"/>
          <a:stretch/>
        </p:blipFill>
        <p:spPr>
          <a:xfrm>
            <a:off x="20638" y="373063"/>
            <a:ext cx="12192000" cy="6161087"/>
          </a:xfrm>
          <a:prstGeom prst="rect">
            <a:avLst/>
          </a:prstGeom>
          <a:noFill/>
          <a:ln>
            <a:noFill/>
          </a:ln>
        </p:spPr>
      </p:pic>
      <p:pic>
        <p:nvPicPr>
          <p:cNvPr id="1017" name="Google Shape;1017;p40"/>
          <p:cNvPicPr preferRelativeResize="0"/>
          <p:nvPr/>
        </p:nvPicPr>
        <p:blipFill rotWithShape="1">
          <a:blip r:embed="rId5">
            <a:alphaModFix/>
          </a:blip>
          <a:srcRect b="0" l="626" r="0" t="0"/>
          <a:stretch/>
        </p:blipFill>
        <p:spPr>
          <a:xfrm>
            <a:off x="20638" y="38100"/>
            <a:ext cx="12171362" cy="334963"/>
          </a:xfrm>
          <a:prstGeom prst="rect">
            <a:avLst/>
          </a:prstGeom>
          <a:noFill/>
          <a:ln>
            <a:noFill/>
          </a:ln>
        </p:spPr>
      </p:pic>
      <p:sp>
        <p:nvSpPr>
          <p:cNvPr id="1018" name="Google Shape;1018;p40"/>
          <p:cNvSpPr/>
          <p:nvPr/>
        </p:nvSpPr>
        <p:spPr>
          <a:xfrm>
            <a:off x="704850" y="373063"/>
            <a:ext cx="10526713" cy="8270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Increased participation is an opportunity, but what might its challenge be?</a:t>
            </a:r>
            <a:endParaRPr sz="1800">
              <a:solidFill>
                <a:srgbClr val="000000"/>
              </a:solidFill>
              <a:latin typeface="Garamond"/>
              <a:ea typeface="Garamond"/>
              <a:cs typeface="Garamond"/>
              <a:sym typeface="Garamond"/>
            </a:endParaRPr>
          </a:p>
        </p:txBody>
      </p:sp>
      <p:sp>
        <p:nvSpPr>
          <p:cNvPr id="1019" name="Google Shape;1019;p40"/>
          <p:cNvSpPr txBox="1"/>
          <p:nvPr/>
        </p:nvSpPr>
        <p:spPr>
          <a:xfrm>
            <a:off x="1409700" y="1390650"/>
            <a:ext cx="6762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40"/>
          <p:cNvSpPr/>
          <p:nvPr/>
        </p:nvSpPr>
        <p:spPr>
          <a:xfrm>
            <a:off x="1409700" y="13906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Ineffective decision making</a:t>
            </a:r>
            <a:endParaRPr sz="1800">
              <a:solidFill>
                <a:srgbClr val="000000"/>
              </a:solidFill>
              <a:latin typeface="Garamond"/>
              <a:ea typeface="Garamond"/>
              <a:cs typeface="Garamond"/>
              <a:sym typeface="Garamond"/>
            </a:endParaRPr>
          </a:p>
        </p:txBody>
      </p:sp>
      <p:sp>
        <p:nvSpPr>
          <p:cNvPr id="1021" name="Google Shape;1021;p40"/>
          <p:cNvSpPr/>
          <p:nvPr/>
        </p:nvSpPr>
        <p:spPr>
          <a:xfrm>
            <a:off x="1409700" y="2306638"/>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Poor implementation and follow-through</a:t>
            </a:r>
            <a:endParaRPr sz="1800">
              <a:solidFill>
                <a:srgbClr val="000000"/>
              </a:solidFill>
              <a:latin typeface="Garamond"/>
              <a:ea typeface="Garamond"/>
              <a:cs typeface="Garamond"/>
              <a:sym typeface="Garamond"/>
            </a:endParaRPr>
          </a:p>
        </p:txBody>
      </p:sp>
      <p:sp>
        <p:nvSpPr>
          <p:cNvPr id="1022" name="Google Shape;1022;p40"/>
          <p:cNvSpPr/>
          <p:nvPr/>
        </p:nvSpPr>
        <p:spPr>
          <a:xfrm>
            <a:off x="1409700" y="3184525"/>
            <a:ext cx="6400800" cy="4889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empowerment and organizational support</a:t>
            </a:r>
            <a:endParaRPr sz="1800">
              <a:solidFill>
                <a:srgbClr val="000000"/>
              </a:solidFill>
              <a:latin typeface="Garamond"/>
              <a:ea typeface="Garamond"/>
              <a:cs typeface="Garamond"/>
              <a:sym typeface="Garamond"/>
            </a:endParaRPr>
          </a:p>
        </p:txBody>
      </p:sp>
      <p:sp>
        <p:nvSpPr>
          <p:cNvPr id="1023" name="Google Shape;1023;p40"/>
          <p:cNvSpPr/>
          <p:nvPr/>
        </p:nvSpPr>
        <p:spPr>
          <a:xfrm>
            <a:off x="1409700" y="4095750"/>
            <a:ext cx="6400800" cy="49053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lang="en-IN" sz="1800">
                <a:solidFill>
                  <a:srgbClr val="000000"/>
                </a:solidFill>
                <a:latin typeface="Calibri"/>
                <a:ea typeface="Calibri"/>
                <a:cs typeface="Calibri"/>
                <a:sym typeface="Calibri"/>
              </a:rPr>
              <a:t>Lack of clarity </a:t>
            </a:r>
            <a:endParaRPr sz="1800">
              <a:solidFill>
                <a:srgbClr val="000000"/>
              </a:solidFill>
              <a:latin typeface="Garamond"/>
              <a:ea typeface="Garamond"/>
              <a:cs typeface="Garamond"/>
              <a:sym typeface="Garamond"/>
            </a:endParaRPr>
          </a:p>
        </p:txBody>
      </p:sp>
      <p:sp>
        <p:nvSpPr>
          <p:cNvPr id="1024" name="Google Shape;1024;p40"/>
          <p:cNvSpPr/>
          <p:nvPr/>
        </p:nvSpPr>
        <p:spPr>
          <a:xfrm>
            <a:off x="20638" y="373063"/>
            <a:ext cx="12171362" cy="6161087"/>
          </a:xfrm>
          <a:prstGeom prst="rect">
            <a:avLst/>
          </a:prstGeom>
          <a:solidFill>
            <a:srgbClr val="000000">
              <a:alpha val="69411"/>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025" name="Google Shape;1025;p40"/>
          <p:cNvPicPr preferRelativeResize="0"/>
          <p:nvPr/>
        </p:nvPicPr>
        <p:blipFill rotWithShape="1">
          <a:blip r:embed="rId6">
            <a:alphaModFix/>
          </a:blip>
          <a:srcRect b="0" l="0" r="0" t="0"/>
          <a:stretch/>
        </p:blipFill>
        <p:spPr>
          <a:xfrm>
            <a:off x="666750" y="723900"/>
            <a:ext cx="8058150" cy="3641725"/>
          </a:xfrm>
          <a:prstGeom prst="rect">
            <a:avLst/>
          </a:prstGeom>
          <a:noFill/>
          <a:ln>
            <a:noFill/>
          </a:ln>
        </p:spPr>
      </p:pic>
      <p:sp>
        <p:nvSpPr>
          <p:cNvPr id="1026" name="Google Shape;1026;p40"/>
          <p:cNvSpPr/>
          <p:nvPr/>
        </p:nvSpPr>
        <p:spPr>
          <a:xfrm>
            <a:off x="1087438" y="957263"/>
            <a:ext cx="4591050" cy="433387"/>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Incorrect</a:t>
            </a:r>
            <a:endParaRPr sz="1800">
              <a:solidFill>
                <a:srgbClr val="000000"/>
              </a:solidFill>
              <a:latin typeface="Calibri"/>
              <a:ea typeface="Calibri"/>
              <a:cs typeface="Calibri"/>
              <a:sym typeface="Calibri"/>
            </a:endParaRPr>
          </a:p>
        </p:txBody>
      </p:sp>
      <p:sp>
        <p:nvSpPr>
          <p:cNvPr id="1027" name="Google Shape;1027;p40"/>
          <p:cNvSpPr/>
          <p:nvPr/>
        </p:nvSpPr>
        <p:spPr>
          <a:xfrm>
            <a:off x="1087438" y="1801813"/>
            <a:ext cx="7085012" cy="107632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9000"/>
              </a:lnSpc>
              <a:spcBef>
                <a:spcPts val="0"/>
              </a:spcBef>
              <a:spcAft>
                <a:spcPts val="0"/>
              </a:spcAft>
              <a:buNone/>
            </a:pPr>
            <a:r>
              <a:rPr i="1" lang="en-IN" sz="1800">
                <a:solidFill>
                  <a:srgbClr val="000000"/>
                </a:solidFill>
                <a:latin typeface="Calibri"/>
                <a:ea typeface="Calibri"/>
                <a:cs typeface="Calibri"/>
                <a:sym typeface="Calibri"/>
              </a:rPr>
              <a:t>Yes, and. . .</a:t>
            </a:r>
            <a:r>
              <a:rPr lang="en-IN" sz="1800">
                <a:solidFill>
                  <a:srgbClr val="000000"/>
                </a:solidFill>
                <a:latin typeface="Calibri"/>
                <a:ea typeface="Calibri"/>
                <a:cs typeface="Calibri"/>
                <a:sym typeface="Calibri"/>
              </a:rPr>
              <a:t> is a process that requires you to listen and acknowledge the richness of someone else’s contribution. </a:t>
            </a:r>
            <a:endParaRPr sz="1800">
              <a:solidFill>
                <a:schemeClr val="dk1"/>
              </a:solidFill>
              <a:latin typeface="Calibri"/>
              <a:ea typeface="Calibri"/>
              <a:cs typeface="Calibri"/>
              <a:sym typeface="Calibri"/>
            </a:endParaRPr>
          </a:p>
        </p:txBody>
      </p:sp>
      <p:sp>
        <p:nvSpPr>
          <p:cNvPr id="1028" name="Google Shape;1028;p40"/>
          <p:cNvSpPr/>
          <p:nvPr/>
        </p:nvSpPr>
        <p:spPr>
          <a:xfrm>
            <a:off x="20638" y="373063"/>
            <a:ext cx="12171362" cy="6161087"/>
          </a:xfrm>
          <a:prstGeom prst="rect">
            <a:avLst/>
          </a:prstGeom>
          <a:solidFill>
            <a:srgbClr val="000000">
              <a:alpha val="9529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029" name="Google Shape;1029;p40"/>
          <p:cNvPicPr preferRelativeResize="0"/>
          <p:nvPr/>
        </p:nvPicPr>
        <p:blipFill rotWithShape="1">
          <a:blip r:embed="rId6">
            <a:alphaModFix/>
          </a:blip>
          <a:srcRect b="0" l="0" r="0" t="0"/>
          <a:stretch/>
        </p:blipFill>
        <p:spPr>
          <a:xfrm>
            <a:off x="2609850" y="1601788"/>
            <a:ext cx="8088313" cy="4667250"/>
          </a:xfrm>
          <a:prstGeom prst="rect">
            <a:avLst/>
          </a:prstGeom>
          <a:noFill/>
          <a:ln>
            <a:noFill/>
          </a:ln>
        </p:spPr>
      </p:pic>
      <p:sp>
        <p:nvSpPr>
          <p:cNvPr id="1030" name="Google Shape;1030;p40"/>
          <p:cNvSpPr/>
          <p:nvPr/>
        </p:nvSpPr>
        <p:spPr>
          <a:xfrm>
            <a:off x="2900363" y="1990725"/>
            <a:ext cx="4591050" cy="600075"/>
          </a:xfrm>
          <a:prstGeom prst="rect">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Incorrect</a:t>
            </a:r>
            <a:endParaRPr sz="1800">
              <a:solidFill>
                <a:srgbClr val="FFFFFF"/>
              </a:solidFill>
              <a:latin typeface="Calibri"/>
              <a:ea typeface="Calibri"/>
              <a:cs typeface="Calibri"/>
              <a:sym typeface="Calibri"/>
            </a:endParaRPr>
          </a:p>
        </p:txBody>
      </p:sp>
      <p:sp>
        <p:nvSpPr>
          <p:cNvPr id="1031" name="Google Shape;1031;p40"/>
          <p:cNvSpPr/>
          <p:nvPr/>
        </p:nvSpPr>
        <p:spPr>
          <a:xfrm>
            <a:off x="2781300" y="3073400"/>
            <a:ext cx="7658100" cy="21415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000000"/>
                </a:solidFill>
                <a:latin typeface="Arial"/>
                <a:ea typeface="Arial"/>
                <a:cs typeface="Arial"/>
                <a:sym typeface="Arial"/>
              </a:rPr>
              <a:t>Case definitions require balance between being </a:t>
            </a:r>
            <a:r>
              <a:rPr b="1" lang="en-IN" sz="1600">
                <a:solidFill>
                  <a:srgbClr val="000000"/>
                </a:solidFill>
                <a:latin typeface="Arial"/>
                <a:ea typeface="Arial"/>
                <a:cs typeface="Arial"/>
                <a:sym typeface="Arial"/>
              </a:rPr>
              <a:t>insufficiently</a:t>
            </a:r>
            <a:r>
              <a:rPr lang="en-IN" sz="1600">
                <a:solidFill>
                  <a:srgbClr val="000000"/>
                </a:solidFill>
                <a:latin typeface="Arial"/>
                <a:ea typeface="Arial"/>
                <a:cs typeface="Arial"/>
                <a:sym typeface="Arial"/>
              </a:rPr>
              <a:t> </a:t>
            </a:r>
            <a:r>
              <a:rPr b="1" lang="en-IN" sz="1600">
                <a:solidFill>
                  <a:srgbClr val="000000"/>
                </a:solidFill>
                <a:latin typeface="Arial"/>
                <a:ea typeface="Arial"/>
                <a:cs typeface="Arial"/>
                <a:sym typeface="Arial"/>
              </a:rPr>
              <a:t>specific</a:t>
            </a:r>
            <a:r>
              <a:rPr lang="en-IN" sz="1600">
                <a:solidFill>
                  <a:srgbClr val="000000"/>
                </a:solidFill>
                <a:latin typeface="Arial"/>
                <a:ea typeface="Arial"/>
                <a:cs typeface="Arial"/>
                <a:sym typeface="Arial"/>
              </a:rPr>
              <a:t> and </a:t>
            </a:r>
            <a:r>
              <a:rPr b="1" lang="en-IN" sz="1600">
                <a:solidFill>
                  <a:srgbClr val="000000"/>
                </a:solidFill>
                <a:latin typeface="Arial"/>
                <a:ea typeface="Arial"/>
                <a:cs typeface="Arial"/>
                <a:sym typeface="Arial"/>
              </a:rPr>
              <a:t>insufficiently sensitive</a:t>
            </a:r>
            <a:r>
              <a:rPr lang="en-IN" sz="1600">
                <a:solidFill>
                  <a:srgbClr val="000000"/>
                </a:solidFill>
                <a:latin typeface="Arial"/>
                <a:ea typeface="Arial"/>
                <a:cs typeface="Arial"/>
                <a:sym typeface="Arial"/>
              </a:rPr>
              <a:t>.</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500">
              <a:solidFill>
                <a:srgbClr val="000000"/>
              </a:solidFill>
              <a:latin typeface="Calibri"/>
              <a:ea typeface="Calibri"/>
              <a:cs typeface="Calibri"/>
              <a:sym typeface="Calibri"/>
            </a:endParaRPr>
          </a:p>
        </p:txBody>
      </p:sp>
      <p:sp>
        <p:nvSpPr>
          <p:cNvPr id="1032" name="Google Shape;1032;p40"/>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Check Your Understanding</a:t>
            </a:r>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1033" name="Google Shape;1033;p4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41"/>
          <p:cNvSpPr/>
          <p:nvPr/>
        </p:nvSpPr>
        <p:spPr>
          <a:xfrm>
            <a:off x="12453938" y="-22225"/>
            <a:ext cx="4032250" cy="688022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4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24</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Summary</a:t>
            </a:r>
            <a:endParaRPr sz="14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1</a:t>
            </a:r>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External Images:</a:t>
            </a:r>
            <a:endParaRPr/>
          </a:p>
          <a:p>
            <a:pPr indent="0" lvl="0" marL="0" marR="0" rtl="0" algn="l">
              <a:spcBef>
                <a:spcPts val="600"/>
              </a:spcBef>
              <a:spcAft>
                <a:spcPts val="0"/>
              </a:spcAft>
              <a:buNone/>
            </a:pPr>
            <a:r>
              <a:rPr lang="en-IN" sz="1400" u="sng">
                <a:solidFill>
                  <a:srgbClr val="000000"/>
                </a:solidFill>
                <a:latin typeface="Calibri"/>
                <a:ea typeface="Calibri"/>
                <a:cs typeface="Calibri"/>
                <a:sym typeface="Calibri"/>
                <a:hlinkClick r:id="rId3">
                  <a:extLst>
                    <a:ext uri="{A12FA001-AC4F-418D-AE19-62706E023703}">
                      <ahyp:hlinkClr val="tx"/>
                    </a:ext>
                  </a:extLst>
                </a:hlinkClick>
              </a:rPr>
              <a:t>https://t3.ftcdn.net/jpg/03/04/60/34/240_F_304603468_qruj3lbg30Xiq2eHVBW9UvMHIoMWA0Gq.jpg</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chemeClr val="dk1"/>
                </a:solidFill>
                <a:latin typeface="Calibri"/>
                <a:ea typeface="Calibri"/>
                <a:cs typeface="Calibri"/>
                <a:sym typeface="Calibri"/>
              </a:rPr>
              <a:t>Treatment:</a:t>
            </a:r>
            <a:endParaRPr/>
          </a:p>
          <a:p>
            <a:pPr indent="0" lvl="0" marL="0" marR="0" rtl="0" algn="l">
              <a:spcBef>
                <a:spcPts val="600"/>
              </a:spcBef>
              <a:spcAft>
                <a:spcPts val="0"/>
              </a:spcAft>
              <a:buNone/>
            </a:pPr>
            <a:r>
              <a:rPr lang="en-IN" sz="1400">
                <a:solidFill>
                  <a:schemeClr val="dk1"/>
                </a:solidFill>
                <a:latin typeface="Calibri"/>
                <a:ea typeface="Calibri"/>
                <a:cs typeface="Calibri"/>
                <a:sym typeface="Calibri"/>
              </a:rPr>
              <a:t>Display the TOS and image one by one in sync with the audio.</a:t>
            </a:r>
            <a:endParaRPr/>
          </a:p>
          <a:p>
            <a:pPr indent="0" lvl="0" marL="0" marR="0" rtl="0" algn="l">
              <a:spcBef>
                <a:spcPts val="600"/>
              </a:spcBef>
              <a:spcAft>
                <a:spcPts val="0"/>
              </a:spcAft>
              <a:buNone/>
            </a:pPr>
            <a:r>
              <a:rPr lang="en-IN" sz="1400">
                <a:solidFill>
                  <a:schemeClr val="dk1"/>
                </a:solidFill>
                <a:latin typeface="Calibri"/>
                <a:ea typeface="Calibri"/>
                <a:cs typeface="Calibri"/>
                <a:sym typeface="Calibri"/>
              </a:rPr>
              <a:t> </a:t>
            </a:r>
            <a:endParaRPr sz="1400">
              <a:solidFill>
                <a:srgbClr val="000000"/>
              </a:solidFill>
              <a:latin typeface="Calibri"/>
              <a:ea typeface="Calibri"/>
              <a:cs typeface="Calibri"/>
              <a:sym typeface="Calibri"/>
            </a:endParaRPr>
          </a:p>
        </p:txBody>
      </p:sp>
      <p:pic>
        <p:nvPicPr>
          <p:cNvPr id="1040" name="Google Shape;1040;p41"/>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1041" name="Google Shape;1041;p41"/>
          <p:cNvSpPr txBox="1"/>
          <p:nvPr/>
        </p:nvSpPr>
        <p:spPr>
          <a:xfrm>
            <a:off x="520700" y="427038"/>
            <a:ext cx="8158163" cy="646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Let us summarize all that you have learned.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41"/>
          <p:cNvSpPr/>
          <p:nvPr/>
        </p:nvSpPr>
        <p:spPr>
          <a:xfrm>
            <a:off x="0" y="38100"/>
            <a:ext cx="113157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Summary </a:t>
            </a:r>
            <a:endParaRPr sz="1800">
              <a:solidFill>
                <a:schemeClr val="dk1"/>
              </a:solidFill>
              <a:latin typeface="Calibri"/>
              <a:ea typeface="Calibri"/>
              <a:cs typeface="Calibri"/>
              <a:sym typeface="Calibri"/>
            </a:endParaRPr>
          </a:p>
        </p:txBody>
      </p:sp>
      <p:sp>
        <p:nvSpPr>
          <p:cNvPr descr="Staphylococcus aureus VISA.jpg" id="1043" name="Google Shape;1043;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Staphylococcus aureus VISA.jpg" id="1044" name="Google Shape;1044;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Image result for Staphylococcus aureus" id="1045" name="Google Shape;1045;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4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1047" name="Google Shape;1047;p41"/>
          <p:cNvSpPr txBox="1"/>
          <p:nvPr/>
        </p:nvSpPr>
        <p:spPr>
          <a:xfrm>
            <a:off x="492540" y="856357"/>
            <a:ext cx="8146842" cy="5632311"/>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000000"/>
              </a:buClr>
              <a:buSzPts val="1200"/>
              <a:buFont typeface="Arial"/>
              <a:buChar char="•"/>
            </a:pPr>
            <a:r>
              <a:rPr lang="en-IN" sz="1200">
                <a:solidFill>
                  <a:srgbClr val="000000"/>
                </a:solidFill>
                <a:latin typeface="Arial"/>
                <a:ea typeface="Arial"/>
                <a:cs typeface="Arial"/>
                <a:sym typeface="Arial"/>
              </a:rPr>
              <a:t>The ongoing systematic collection, analysis, and interpretation of data along with the dissemination of information to plan implement and evaluate public health interventions is known as Surveillance.</a:t>
            </a:r>
            <a:endParaRPr/>
          </a:p>
          <a:p>
            <a:pPr indent="0" lvl="0" marL="0" marR="0" rtl="0" algn="l">
              <a:spcBef>
                <a:spcPts val="0"/>
              </a:spcBef>
              <a:spcAft>
                <a:spcPts val="0"/>
              </a:spcAft>
              <a:buNone/>
            </a:pPr>
            <a:r>
              <a:t/>
            </a:r>
            <a:endParaRPr sz="120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200"/>
              <a:buFont typeface="Arial"/>
              <a:buChar char="•"/>
            </a:pPr>
            <a:r>
              <a:rPr lang="en-IN" sz="1200">
                <a:solidFill>
                  <a:srgbClr val="000000"/>
                </a:solidFill>
                <a:latin typeface="Arial"/>
                <a:ea typeface="Arial"/>
                <a:cs typeface="Arial"/>
                <a:sym typeface="Arial"/>
              </a:rPr>
              <a:t>The limitations of surveillance are listed below:</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Surveillance cannot capture every morbidity event. </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Not all cases have access.</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Surveillance cannot provide true incidence or prevalence of event in the community.</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Surveillance cannot explain root causes for an event.</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Surveillance cannot explain the reasons for improvement and replacing M&amp;E.</a:t>
            </a:r>
            <a:endParaRPr/>
          </a:p>
          <a:p>
            <a:pPr indent="0" lvl="0" marL="0" marR="0" rtl="0" algn="l">
              <a:spcBef>
                <a:spcPts val="0"/>
              </a:spcBef>
              <a:spcAft>
                <a:spcPts val="0"/>
              </a:spcAft>
              <a:buNone/>
            </a:pPr>
            <a:r>
              <a:t/>
            </a:r>
            <a:endParaRPr sz="120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200"/>
              <a:buFont typeface="Arial"/>
              <a:buChar char="•"/>
            </a:pPr>
            <a:r>
              <a:rPr lang="en-IN" sz="1200">
                <a:solidFill>
                  <a:srgbClr val="000000"/>
                </a:solidFill>
                <a:latin typeface="Arial"/>
                <a:ea typeface="Arial"/>
                <a:cs typeface="Arial"/>
                <a:sym typeface="Arial"/>
              </a:rPr>
              <a:t>Characteristics of effective surveillance include:</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Establishing other public health activities at the same time in the phase of emergency response</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Engaging with a wide range of stakeholders</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Being simple and clear for workers as well as utilizers</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Defining thresholds for the target diseases</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Functioning in the recovery phase of a disaster</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Integrating surveillance in the routine health information system</a:t>
            </a:r>
            <a:endParaRPr/>
          </a:p>
          <a:p>
            <a:pPr indent="0" lvl="1" marL="457200" marR="0" rtl="0" algn="l">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200"/>
              <a:buFont typeface="Arial"/>
              <a:buChar char="•"/>
            </a:pPr>
            <a:r>
              <a:rPr lang="en-IN" sz="1200">
                <a:solidFill>
                  <a:srgbClr val="000000"/>
                </a:solidFill>
                <a:latin typeface="Arial"/>
                <a:ea typeface="Arial"/>
                <a:cs typeface="Arial"/>
                <a:sym typeface="Arial"/>
              </a:rPr>
              <a:t>CD surveillance used during emergencies should be designed to answer the following questions:</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What do you want to know?</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How often do you want to know?</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Whom do you want to know about? </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Where it should be done?</a:t>
            </a:r>
            <a:endParaRPr/>
          </a:p>
          <a:p>
            <a:pPr indent="-171450" lvl="1" marL="628650" marR="0" rtl="0" algn="l">
              <a:spcBef>
                <a:spcPts val="0"/>
              </a:spcBef>
              <a:spcAft>
                <a:spcPts val="0"/>
              </a:spcAft>
              <a:buClr>
                <a:srgbClr val="000000"/>
              </a:buClr>
              <a:buSzPts val="1200"/>
              <a:buFont typeface="Noto Sans Symbols"/>
              <a:buChar char="▪"/>
            </a:pPr>
            <a:r>
              <a:rPr b="0" i="0" lang="en-IN" sz="1200" u="none" cap="none" strike="noStrike">
                <a:solidFill>
                  <a:srgbClr val="000000"/>
                </a:solidFill>
                <a:latin typeface="Arial"/>
                <a:ea typeface="Arial"/>
                <a:cs typeface="Arial"/>
                <a:sym typeface="Arial"/>
              </a:rPr>
              <a:t>How should it be done?</a:t>
            </a:r>
            <a:endParaRPr/>
          </a:p>
          <a:p>
            <a:pPr indent="0" lvl="0" marL="0" marR="0" rtl="0" algn="l">
              <a:spcBef>
                <a:spcPts val="0"/>
              </a:spcBef>
              <a:spcAft>
                <a:spcPts val="0"/>
              </a:spcAft>
              <a:buNone/>
            </a:pPr>
            <a:r>
              <a:t/>
            </a:r>
            <a:endParaRPr sz="120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200"/>
              <a:buFont typeface="Arial"/>
              <a:buChar char="•"/>
            </a:pPr>
            <a:r>
              <a:rPr lang="en-IN" sz="1200">
                <a:solidFill>
                  <a:srgbClr val="000000"/>
                </a:solidFill>
                <a:latin typeface="Arial"/>
                <a:ea typeface="Arial"/>
                <a:cs typeface="Arial"/>
                <a:sym typeface="Arial"/>
              </a:rPr>
              <a:t>Surveillance requires time, place, and person.</a:t>
            </a:r>
            <a:endParaRPr/>
          </a:p>
          <a:p>
            <a:pPr indent="-171450" lvl="0" marL="171450" marR="0" rtl="0" algn="l">
              <a:spcBef>
                <a:spcPts val="0"/>
              </a:spcBef>
              <a:spcAft>
                <a:spcPts val="0"/>
              </a:spcAft>
              <a:buClr>
                <a:srgbClr val="000000"/>
              </a:buClr>
              <a:buSzPts val="1200"/>
              <a:buFont typeface="Arial"/>
              <a:buChar char="•"/>
            </a:pPr>
            <a:r>
              <a:rPr lang="en-IN" sz="1200">
                <a:solidFill>
                  <a:srgbClr val="000000"/>
                </a:solidFill>
                <a:latin typeface="Arial"/>
                <a:ea typeface="Arial"/>
                <a:cs typeface="Arial"/>
                <a:sym typeface="Arial"/>
              </a:rPr>
              <a:t>While constructing surveillance, it is important to keep a tab on the baseline data available on population, endemic diseases, potential vectors for air, water, and vector-borne diseases. Lastly, it’s important to assess the current capacity of the current healthcare systems and health programs. </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pic>
        <p:nvPicPr>
          <p:cNvPr descr="Female security guards working in surveillance room, monitoring cctv and discussing." id="1048" name="Google Shape;1048;p41"/>
          <p:cNvPicPr preferRelativeResize="0"/>
          <p:nvPr/>
        </p:nvPicPr>
        <p:blipFill rotWithShape="1">
          <a:blip r:embed="rId5">
            <a:alphaModFix/>
          </a:blip>
          <a:srcRect b="0" l="0" r="0" t="0"/>
          <a:stretch/>
        </p:blipFill>
        <p:spPr>
          <a:xfrm>
            <a:off x="8639382" y="1502469"/>
            <a:ext cx="3041235" cy="45618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grpSp>
        <p:nvGrpSpPr>
          <p:cNvPr id="1054" name="Google Shape;1054;p42"/>
          <p:cNvGrpSpPr/>
          <p:nvPr/>
        </p:nvGrpSpPr>
        <p:grpSpPr>
          <a:xfrm>
            <a:off x="123825" y="373063"/>
            <a:ext cx="12068175" cy="5838825"/>
            <a:chOff x="123081" y="373076"/>
            <a:chExt cx="12068918" cy="5839037"/>
          </a:xfrm>
        </p:grpSpPr>
        <p:pic>
          <p:nvPicPr>
            <p:cNvPr id="1055" name="Google Shape;1055;p42"/>
            <p:cNvPicPr preferRelativeResize="0"/>
            <p:nvPr/>
          </p:nvPicPr>
          <p:blipFill rotWithShape="1">
            <a:blip r:embed="rId3">
              <a:alphaModFix/>
            </a:blip>
            <a:srcRect b="7007" l="0" r="0" t="0"/>
            <a:stretch/>
          </p:blipFill>
          <p:spPr>
            <a:xfrm>
              <a:off x="123081" y="373076"/>
              <a:ext cx="12068918" cy="5839037"/>
            </a:xfrm>
            <a:prstGeom prst="rect">
              <a:avLst/>
            </a:prstGeom>
            <a:noFill/>
            <a:ln>
              <a:noFill/>
            </a:ln>
          </p:spPr>
        </p:pic>
        <p:sp>
          <p:nvSpPr>
            <p:cNvPr id="1056" name="Google Shape;1056;p42"/>
            <p:cNvSpPr/>
            <p:nvPr/>
          </p:nvSpPr>
          <p:spPr>
            <a:xfrm>
              <a:off x="2423886" y="2365829"/>
              <a:ext cx="8606971" cy="245874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057" name="Google Shape;1057;p42"/>
          <p:cNvSpPr/>
          <p:nvPr/>
        </p:nvSpPr>
        <p:spPr>
          <a:xfrm>
            <a:off x="41275" y="0"/>
            <a:ext cx="2714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Course Completion.</a:t>
            </a:r>
            <a:endParaRPr sz="1800">
              <a:solidFill>
                <a:schemeClr val="dk1"/>
              </a:solidFill>
              <a:latin typeface="Calibri"/>
              <a:ea typeface="Calibri"/>
              <a:cs typeface="Calibri"/>
              <a:sym typeface="Calibri"/>
            </a:endParaRPr>
          </a:p>
        </p:txBody>
      </p:sp>
      <p:sp>
        <p:nvSpPr>
          <p:cNvPr id="1058" name="Google Shape;1058;p42"/>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25</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Session completion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1</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Sources:</a:t>
            </a:r>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https://t3.ftcdn.net/jpg/01/96/63/64/240_F_196636468_bihE0du2Nn44sgO39b8aqkZmug15bNH2.jpg</a:t>
            </a:r>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a:t>
            </a:r>
            <a:r>
              <a:rPr b="1" lang="en-IN" sz="1400">
                <a:solidFill>
                  <a:srgbClr val="000000"/>
                </a:solidFill>
                <a:latin typeface="Calibri"/>
                <a:ea typeface="Calibri"/>
                <a:cs typeface="Calibri"/>
                <a:sym typeface="Calibri"/>
              </a:rPr>
              <a:t> </a:t>
            </a:r>
            <a:r>
              <a:rPr i="1" lang="en-IN" sz="1400">
                <a:solidFill>
                  <a:srgbClr val="000000"/>
                </a:solidFill>
                <a:latin typeface="Calibri"/>
                <a:ea typeface="Calibri"/>
                <a:cs typeface="Calibri"/>
                <a:sym typeface="Calibri"/>
              </a:rPr>
              <a:t>Course Completion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screen will load with the image and ‘congratulations!’ text.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rest of the text will display immediately after that.</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buttons will be highlighted in synch with IAX.</a:t>
            </a:r>
            <a:endParaRPr sz="1800">
              <a:solidFill>
                <a:schemeClr val="dk1"/>
              </a:solidFill>
              <a:latin typeface="Calibri"/>
              <a:ea typeface="Calibri"/>
              <a:cs typeface="Calibri"/>
              <a:sym typeface="Calibri"/>
            </a:endParaRPr>
          </a:p>
        </p:txBody>
      </p:sp>
      <p:sp>
        <p:nvSpPr>
          <p:cNvPr id="1059" name="Google Shape;1059;p42"/>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1060" name="Google Shape;1060;p42"/>
          <p:cNvSpPr/>
          <p:nvPr/>
        </p:nvSpPr>
        <p:spPr>
          <a:xfrm>
            <a:off x="2571750" y="5670550"/>
            <a:ext cx="2495550" cy="330200"/>
          </a:xfrm>
          <a:prstGeom prst="rect">
            <a:avLst/>
          </a:prstGeom>
          <a:solidFill>
            <a:srgbClr val="B7CCE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1" lang="en-IN" sz="1800">
                <a:solidFill>
                  <a:srgbClr val="000000"/>
                </a:solidFill>
                <a:latin typeface="Arial"/>
                <a:ea typeface="Arial"/>
                <a:cs typeface="Arial"/>
                <a:sym typeface="Arial"/>
              </a:rPr>
              <a:t>Exit Session</a:t>
            </a:r>
            <a:endParaRPr i="1" sz="1800">
              <a:solidFill>
                <a:srgbClr val="000000"/>
              </a:solidFill>
              <a:latin typeface="Arial"/>
              <a:ea typeface="Arial"/>
              <a:cs typeface="Arial"/>
              <a:sym typeface="Arial"/>
            </a:endParaRPr>
          </a:p>
        </p:txBody>
      </p:sp>
      <p:pic>
        <p:nvPicPr>
          <p:cNvPr id="1061" name="Google Shape;1061;p42"/>
          <p:cNvPicPr preferRelativeResize="0"/>
          <p:nvPr/>
        </p:nvPicPr>
        <p:blipFill rotWithShape="1">
          <a:blip r:embed="rId4">
            <a:alphaModFix/>
          </a:blip>
          <a:srcRect b="0" l="626" r="0" t="0"/>
          <a:stretch/>
        </p:blipFill>
        <p:spPr>
          <a:xfrm>
            <a:off x="20638" y="38100"/>
            <a:ext cx="11726862" cy="334963"/>
          </a:xfrm>
          <a:prstGeom prst="rect">
            <a:avLst/>
          </a:prstGeom>
          <a:noFill/>
          <a:ln>
            <a:noFill/>
          </a:ln>
        </p:spPr>
      </p:pic>
      <p:sp>
        <p:nvSpPr>
          <p:cNvPr id="1062" name="Google Shape;1062;p42"/>
          <p:cNvSpPr/>
          <p:nvPr/>
        </p:nvSpPr>
        <p:spPr>
          <a:xfrm>
            <a:off x="20638" y="38100"/>
            <a:ext cx="8342312" cy="36195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Session Completion</a:t>
            </a:r>
            <a:endParaRPr sz="1800">
              <a:solidFill>
                <a:schemeClr val="dk1"/>
              </a:solidFill>
              <a:latin typeface="Calibri"/>
              <a:ea typeface="Calibri"/>
              <a:cs typeface="Calibri"/>
              <a:sym typeface="Calibri"/>
            </a:endParaRPr>
          </a:p>
        </p:txBody>
      </p:sp>
      <p:sp>
        <p:nvSpPr>
          <p:cNvPr id="1063" name="Google Shape;1063;p42"/>
          <p:cNvSpPr/>
          <p:nvPr/>
        </p:nvSpPr>
        <p:spPr>
          <a:xfrm>
            <a:off x="1045916" y="3276600"/>
            <a:ext cx="10812256" cy="2204278"/>
          </a:xfrm>
          <a:prstGeom prst="rect">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Congratulations, you have successfully completed the </a:t>
            </a:r>
            <a:r>
              <a:rPr lang="en-IN" sz="1800">
                <a:solidFill>
                  <a:schemeClr val="dk1"/>
                </a:solidFill>
                <a:latin typeface="Arial"/>
                <a:ea typeface="Arial"/>
                <a:cs typeface="Arial"/>
                <a:sym typeface="Arial"/>
              </a:rPr>
              <a:t>Setting Up and Strengthening Disease Surveillance Systems During Emergencies </a:t>
            </a:r>
            <a:r>
              <a:rPr lang="en-IN" sz="1800">
                <a:solidFill>
                  <a:schemeClr val="dk1"/>
                </a:solidFill>
                <a:latin typeface="Calibri"/>
                <a:ea typeface="Calibri"/>
                <a:cs typeface="Calibri"/>
                <a:sym typeface="Calibri"/>
              </a:rPr>
              <a:t>session.</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ctr">
              <a:spcBef>
                <a:spcPts val="0"/>
              </a:spcBef>
              <a:spcAft>
                <a:spcPts val="0"/>
              </a:spcAft>
              <a:buNone/>
            </a:pPr>
            <a:r>
              <a:rPr lang="en-IN" sz="1800">
                <a:solidFill>
                  <a:schemeClr val="dk1"/>
                </a:solidFill>
                <a:latin typeface="Calibri"/>
                <a:ea typeface="Calibri"/>
                <a:cs typeface="Calibri"/>
                <a:sym typeface="Calibri"/>
              </a:rPr>
              <a:t>This session was adapted Gregg Greenough. Public Health Surveillance in Complex Emergencies, Harvard Humanitarian Initiative.</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42"/>
          <p:cNvSpPr/>
          <p:nvPr/>
        </p:nvSpPr>
        <p:spPr>
          <a:xfrm>
            <a:off x="5264150" y="5657850"/>
            <a:ext cx="3117850" cy="342900"/>
          </a:xfrm>
          <a:prstGeom prst="rect">
            <a:avLst/>
          </a:prstGeom>
          <a:solidFill>
            <a:srgbClr val="B7CCE4"/>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rgbClr val="000000"/>
                </a:solidFill>
                <a:latin typeface="Arial"/>
                <a:ea typeface="Arial"/>
                <a:cs typeface="Arial"/>
                <a:sym typeface="Arial"/>
              </a:rPr>
              <a:t>Restart Session</a:t>
            </a:r>
            <a:endParaRPr i="1" sz="1800">
              <a:solidFill>
                <a:srgbClr val="000000"/>
              </a:solidFill>
              <a:latin typeface="Arial"/>
              <a:ea typeface="Arial"/>
              <a:cs typeface="Arial"/>
              <a:sym typeface="Arial"/>
            </a:endParaRPr>
          </a:p>
        </p:txBody>
      </p:sp>
      <p:sp>
        <p:nvSpPr>
          <p:cNvPr id="1065" name="Google Shape;1065;p4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descr="CCTV Security Room" id="1066" name="Google Shape;1066;p42"/>
          <p:cNvPicPr preferRelativeResize="0"/>
          <p:nvPr/>
        </p:nvPicPr>
        <p:blipFill rotWithShape="1">
          <a:blip r:embed="rId5">
            <a:alphaModFix/>
          </a:blip>
          <a:srcRect b="0" l="0" r="0" t="0"/>
          <a:stretch/>
        </p:blipFill>
        <p:spPr>
          <a:xfrm>
            <a:off x="4290876" y="935287"/>
            <a:ext cx="3186385" cy="213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p:nvPr/>
        </p:nvSpPr>
        <p:spPr>
          <a:xfrm>
            <a:off x="12453938" y="-22225"/>
            <a:ext cx="4775200" cy="68405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IN" sz="1600">
                <a:solidFill>
                  <a:srgbClr val="000000"/>
                </a:solidFill>
                <a:latin typeface="Century"/>
                <a:ea typeface="Century"/>
                <a:cs typeface="Century"/>
                <a:sym typeface="Century"/>
              </a:rPr>
              <a:t>Viz. notes:</a:t>
            </a:r>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Frame: 3</a:t>
            </a:r>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Learning Objectives</a:t>
            </a:r>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Slide 1 of 1</a:t>
            </a:r>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Layout Name: Learning Objectives</a:t>
            </a:r>
            <a:endParaRPr/>
          </a:p>
          <a:p>
            <a:pPr indent="0" lvl="0" marL="0" marR="0" rtl="0" algn="l">
              <a:spcBef>
                <a:spcPts val="0"/>
              </a:spcBef>
              <a:spcAft>
                <a:spcPts val="0"/>
              </a:spcAft>
              <a:buNone/>
            </a:pPr>
            <a:r>
              <a:t/>
            </a:r>
            <a:endParaRPr sz="1600">
              <a:solidFill>
                <a:srgbClr val="000000"/>
              </a:solidFill>
              <a:latin typeface="Century"/>
              <a:ea typeface="Century"/>
              <a:cs typeface="Century"/>
              <a:sym typeface="Century"/>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External Icons: </a:t>
            </a:r>
            <a:endParaRPr/>
          </a:p>
          <a:p>
            <a:pPr indent="0" lvl="0" marL="0" marR="0" rtl="0" algn="l">
              <a:spcBef>
                <a:spcPts val="600"/>
              </a:spcBef>
              <a:spcAft>
                <a:spcPts val="0"/>
              </a:spcAft>
              <a:buNone/>
            </a:pPr>
            <a:r>
              <a:rPr lang="en-IN" sz="1600" u="sng">
                <a:solidFill>
                  <a:srgbClr val="000000"/>
                </a:solidFill>
                <a:latin typeface="Century"/>
                <a:ea typeface="Century"/>
                <a:cs typeface="Century"/>
                <a:sym typeface="Century"/>
                <a:hlinkClick r:id="rId3">
                  <a:extLst>
                    <a:ext uri="{A12FA001-AC4F-418D-AE19-62706E023703}">
                      <ahyp:hlinkClr val="tx"/>
                    </a:ext>
                  </a:extLst>
                </a:hlinkClick>
              </a:rPr>
              <a:t>https://static.thenounproject.com/png/2479513-200.png</a:t>
            </a:r>
            <a:endParaRPr sz="1600">
              <a:solidFill>
                <a:srgbClr val="000000"/>
              </a:solidFill>
              <a:latin typeface="Century"/>
              <a:ea typeface="Century"/>
              <a:cs typeface="Century"/>
              <a:sym typeface="Century"/>
            </a:endParaRPr>
          </a:p>
          <a:p>
            <a:pPr indent="0" lvl="0" marL="0" marR="0" rtl="0" algn="l">
              <a:spcBef>
                <a:spcPts val="600"/>
              </a:spcBef>
              <a:spcAft>
                <a:spcPts val="0"/>
              </a:spcAft>
              <a:buNone/>
            </a:pPr>
            <a:r>
              <a:rPr lang="en-IN" sz="1600" u="sng">
                <a:solidFill>
                  <a:srgbClr val="000000"/>
                </a:solidFill>
                <a:latin typeface="Century"/>
                <a:ea typeface="Century"/>
                <a:cs typeface="Century"/>
                <a:sym typeface="Century"/>
                <a:hlinkClick r:id="rId4">
                  <a:extLst>
                    <a:ext uri="{A12FA001-AC4F-418D-AE19-62706E023703}">
                      <ahyp:hlinkClr val="tx"/>
                    </a:ext>
                  </a:extLst>
                </a:hlinkClick>
              </a:rPr>
              <a:t>https://static.thenounproject.com/png/1874145-200.png</a:t>
            </a:r>
            <a:endParaRPr sz="1600">
              <a:solidFill>
                <a:srgbClr val="000000"/>
              </a:solidFill>
              <a:latin typeface="Century"/>
              <a:ea typeface="Century"/>
              <a:cs typeface="Century"/>
              <a:sym typeface="Century"/>
            </a:endParaRPr>
          </a:p>
          <a:p>
            <a:pPr indent="0" lvl="0" marL="0" marR="0" rtl="0" algn="l">
              <a:spcBef>
                <a:spcPts val="600"/>
              </a:spcBef>
              <a:spcAft>
                <a:spcPts val="0"/>
              </a:spcAft>
              <a:buNone/>
            </a:pPr>
            <a:r>
              <a:rPr lang="en-IN" sz="1600" u="sng">
                <a:solidFill>
                  <a:srgbClr val="000000"/>
                </a:solidFill>
                <a:latin typeface="Century"/>
                <a:ea typeface="Century"/>
                <a:cs typeface="Century"/>
                <a:sym typeface="Century"/>
                <a:hlinkClick r:id="rId5">
                  <a:extLst>
                    <a:ext uri="{A12FA001-AC4F-418D-AE19-62706E023703}">
                      <ahyp:hlinkClr val="tx"/>
                    </a:ext>
                  </a:extLst>
                </a:hlinkClick>
              </a:rPr>
              <a:t>https://static.thenounproject.com/png/2063296-200.png</a:t>
            </a:r>
            <a:endParaRPr sz="1600">
              <a:solidFill>
                <a:srgbClr val="000000"/>
              </a:solidFill>
              <a:latin typeface="Century"/>
              <a:ea typeface="Century"/>
              <a:cs typeface="Century"/>
              <a:sym typeface="Century"/>
            </a:endParaRPr>
          </a:p>
          <a:p>
            <a:pPr indent="0" lvl="0" marL="0" marR="0" rtl="0" algn="l">
              <a:spcBef>
                <a:spcPts val="600"/>
              </a:spcBef>
              <a:spcAft>
                <a:spcPts val="0"/>
              </a:spcAft>
              <a:buNone/>
            </a:pPr>
            <a:r>
              <a:t/>
            </a:r>
            <a:endParaRPr sz="1600">
              <a:solidFill>
                <a:srgbClr val="000000"/>
              </a:solidFill>
              <a:latin typeface="Century"/>
              <a:ea typeface="Century"/>
              <a:cs typeface="Century"/>
              <a:sym typeface="Century"/>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Treatment:</a:t>
            </a:r>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Follow the same strategy as in other courses.</a:t>
            </a:r>
            <a:endParaRPr/>
          </a:p>
          <a:p>
            <a:pPr indent="0" lvl="0" marL="0" marR="0" rtl="0" algn="l">
              <a:spcBef>
                <a:spcPts val="600"/>
              </a:spcBef>
              <a:spcAft>
                <a:spcPts val="0"/>
              </a:spcAft>
              <a:buNone/>
            </a:pPr>
            <a:r>
              <a:rPr lang="en-IN" sz="1600">
                <a:solidFill>
                  <a:srgbClr val="000000"/>
                </a:solidFill>
                <a:latin typeface="Century"/>
                <a:ea typeface="Century"/>
                <a:cs typeface="Century"/>
                <a:sym typeface="Century"/>
              </a:rPr>
              <a:t>On completion of audio, the Next button activates, and the learner can proceed to the Next frame.</a:t>
            </a:r>
            <a:endParaRPr/>
          </a:p>
          <a:p>
            <a:pPr indent="0" lvl="0" marL="0" marR="0" rtl="0" algn="l">
              <a:spcBef>
                <a:spcPts val="600"/>
              </a:spcBef>
              <a:spcAft>
                <a:spcPts val="0"/>
              </a:spcAft>
              <a:buNone/>
            </a:pPr>
            <a:r>
              <a:t/>
            </a:r>
            <a:endParaRPr sz="1600">
              <a:solidFill>
                <a:srgbClr val="000000"/>
              </a:solidFill>
              <a:latin typeface="Century"/>
              <a:ea typeface="Century"/>
              <a:cs typeface="Century"/>
              <a:sym typeface="Century"/>
            </a:endParaRPr>
          </a:p>
        </p:txBody>
      </p:sp>
      <p:sp>
        <p:nvSpPr>
          <p:cNvPr id="134" name="Google Shape;134;p5"/>
          <p:cNvSpPr txBox="1"/>
          <p:nvPr/>
        </p:nvSpPr>
        <p:spPr>
          <a:xfrm>
            <a:off x="0" y="-9525"/>
            <a:ext cx="461803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Splash Game</a:t>
            </a:r>
            <a:endParaRPr sz="1800">
              <a:solidFill>
                <a:schemeClr val="dk1"/>
              </a:solidFill>
              <a:latin typeface="Calibri"/>
              <a:ea typeface="Calibri"/>
              <a:cs typeface="Calibri"/>
              <a:sym typeface="Calibri"/>
            </a:endParaRPr>
          </a:p>
        </p:txBody>
      </p:sp>
      <p:sp>
        <p:nvSpPr>
          <p:cNvPr id="135" name="Google Shape;135;p5"/>
          <p:cNvSpPr/>
          <p:nvPr/>
        </p:nvSpPr>
        <p:spPr>
          <a:xfrm>
            <a:off x="0" y="360363"/>
            <a:ext cx="47625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3200">
              <a:solidFill>
                <a:srgbClr val="000000"/>
              </a:solidFill>
              <a:latin typeface="Calibri"/>
              <a:ea typeface="Calibri"/>
              <a:cs typeface="Calibri"/>
              <a:sym typeface="Calibri"/>
            </a:endParaRPr>
          </a:p>
        </p:txBody>
      </p:sp>
      <p:sp>
        <p:nvSpPr>
          <p:cNvPr id="136" name="Google Shape;136;p5"/>
          <p:cNvSpPr/>
          <p:nvPr/>
        </p:nvSpPr>
        <p:spPr>
          <a:xfrm>
            <a:off x="34925" y="-22225"/>
            <a:ext cx="4583113" cy="3825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Learning Objectives</a:t>
            </a:r>
            <a:endParaRPr sz="1800">
              <a:solidFill>
                <a:srgbClr val="FFFFFF"/>
              </a:solidFill>
              <a:latin typeface="Calibri"/>
              <a:ea typeface="Calibri"/>
              <a:cs typeface="Calibri"/>
              <a:sym typeface="Calibri"/>
            </a:endParaRPr>
          </a:p>
        </p:txBody>
      </p:sp>
      <p:pic>
        <p:nvPicPr>
          <p:cNvPr id="137" name="Google Shape;137;p5"/>
          <p:cNvPicPr preferRelativeResize="0"/>
          <p:nvPr/>
        </p:nvPicPr>
        <p:blipFill rotWithShape="1">
          <a:blip r:embed="rId6">
            <a:alphaModFix/>
          </a:blip>
          <a:srcRect b="0" l="626" r="0" t="0"/>
          <a:stretch/>
        </p:blipFill>
        <p:spPr>
          <a:xfrm>
            <a:off x="20638" y="38100"/>
            <a:ext cx="12171362" cy="334963"/>
          </a:xfrm>
          <a:prstGeom prst="rect">
            <a:avLst/>
          </a:prstGeom>
          <a:noFill/>
          <a:ln>
            <a:noFill/>
          </a:ln>
        </p:spPr>
      </p:pic>
      <p:sp>
        <p:nvSpPr>
          <p:cNvPr id="138" name="Google Shape;138;p5"/>
          <p:cNvSpPr/>
          <p:nvPr/>
        </p:nvSpPr>
        <p:spPr>
          <a:xfrm>
            <a:off x="20638" y="38100"/>
            <a:ext cx="7827962"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Learning Objectives</a:t>
            </a:r>
            <a:endParaRPr sz="1800">
              <a:solidFill>
                <a:srgbClr val="FFFFFF"/>
              </a:solidFill>
              <a:latin typeface="Calibri"/>
              <a:ea typeface="Calibri"/>
              <a:cs typeface="Calibri"/>
              <a:sym typeface="Calibri"/>
            </a:endParaRPr>
          </a:p>
        </p:txBody>
      </p:sp>
      <p:sp>
        <p:nvSpPr>
          <p:cNvPr id="139" name="Google Shape;139;p5"/>
          <p:cNvSpPr/>
          <p:nvPr/>
        </p:nvSpPr>
        <p:spPr>
          <a:xfrm>
            <a:off x="285750" y="714375"/>
            <a:ext cx="866775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alibri"/>
                <a:ea typeface="Calibri"/>
                <a:cs typeface="Calibri"/>
                <a:sym typeface="Calibri"/>
              </a:rPr>
              <a:t>When you have completed this session, you will be able to:</a:t>
            </a:r>
            <a:endParaRPr sz="1800">
              <a:solidFill>
                <a:srgbClr val="000000"/>
              </a:solidFill>
              <a:latin typeface="Calibri"/>
              <a:ea typeface="Calibri"/>
              <a:cs typeface="Calibri"/>
              <a:sym typeface="Calibri"/>
            </a:endParaRPr>
          </a:p>
        </p:txBody>
      </p:sp>
      <p:sp>
        <p:nvSpPr>
          <p:cNvPr id="140" name="Google Shape;140;p5"/>
          <p:cNvSpPr txBox="1"/>
          <p:nvPr/>
        </p:nvSpPr>
        <p:spPr>
          <a:xfrm>
            <a:off x="1286612" y="1608282"/>
            <a:ext cx="9076587" cy="3330358"/>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IN" sz="1800">
                <a:solidFill>
                  <a:schemeClr val="dk1"/>
                </a:solidFill>
                <a:latin typeface="Arial"/>
                <a:ea typeface="Arial"/>
                <a:cs typeface="Arial"/>
                <a:sym typeface="Arial"/>
              </a:rPr>
              <a:t>Define specific characteristics of the disease surveillance system during emergencies.</a:t>
            </a:r>
            <a:endParaRPr/>
          </a:p>
          <a:p>
            <a:pPr indent="0" lvl="0" marL="0" marR="0" rtl="0" algn="l">
              <a:lnSpc>
                <a:spcPct val="20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200000"/>
              </a:lnSpc>
              <a:spcBef>
                <a:spcPts val="0"/>
              </a:spcBef>
              <a:spcAft>
                <a:spcPts val="0"/>
              </a:spcAft>
              <a:buNone/>
            </a:pPr>
            <a:r>
              <a:rPr lang="en-IN" sz="1800">
                <a:solidFill>
                  <a:schemeClr val="dk1"/>
                </a:solidFill>
                <a:latin typeface="Arial"/>
                <a:ea typeface="Arial"/>
                <a:cs typeface="Arial"/>
                <a:sym typeface="Arial"/>
              </a:rPr>
              <a:t>List the various challenges during surveillance.</a:t>
            </a:r>
            <a:endParaRPr/>
          </a:p>
          <a:p>
            <a:pPr indent="0" lvl="0" marL="0" marR="0" rtl="0" algn="l">
              <a:lnSpc>
                <a:spcPct val="20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200000"/>
              </a:lnSpc>
              <a:spcBef>
                <a:spcPts val="0"/>
              </a:spcBef>
              <a:spcAft>
                <a:spcPts val="0"/>
              </a:spcAft>
              <a:buNone/>
            </a:pPr>
            <a:r>
              <a:rPr lang="en-IN" sz="1800">
                <a:solidFill>
                  <a:schemeClr val="dk1"/>
                </a:solidFill>
                <a:latin typeface="Arial"/>
                <a:ea typeface="Arial"/>
                <a:cs typeface="Arial"/>
                <a:sym typeface="Arial"/>
              </a:rPr>
              <a:t>Explain the structuring of new and strengthening existing surveillance system to function during emergencies.</a:t>
            </a:r>
            <a:endParaRPr/>
          </a:p>
        </p:txBody>
      </p:sp>
      <p:sp>
        <p:nvSpPr>
          <p:cNvPr id="141" name="Google Shape;141;p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id="142" name="Google Shape;142;p5"/>
          <p:cNvPicPr preferRelativeResize="0"/>
          <p:nvPr/>
        </p:nvPicPr>
        <p:blipFill rotWithShape="1">
          <a:blip r:embed="rId7">
            <a:alphaModFix/>
          </a:blip>
          <a:srcRect b="0" l="0" r="0" t="0"/>
          <a:stretch/>
        </p:blipFill>
        <p:spPr>
          <a:xfrm>
            <a:off x="9497433" y="4179285"/>
            <a:ext cx="2520736" cy="1994574"/>
          </a:xfrm>
          <a:prstGeom prst="rect">
            <a:avLst/>
          </a:prstGeom>
          <a:noFill/>
          <a:ln>
            <a:noFill/>
          </a:ln>
        </p:spPr>
      </p:pic>
      <p:pic>
        <p:nvPicPr>
          <p:cNvPr descr="https://static.thenounproject.com/png/2479513-200.png" id="143" name="Google Shape;143;p5"/>
          <p:cNvPicPr preferRelativeResize="0"/>
          <p:nvPr/>
        </p:nvPicPr>
        <p:blipFill rotWithShape="1">
          <a:blip r:embed="rId8">
            <a:alphaModFix/>
          </a:blip>
          <a:srcRect b="0" l="0" r="0" t="0"/>
          <a:stretch/>
        </p:blipFill>
        <p:spPr>
          <a:xfrm>
            <a:off x="490843" y="1608282"/>
            <a:ext cx="720000" cy="720000"/>
          </a:xfrm>
          <a:prstGeom prst="rect">
            <a:avLst/>
          </a:prstGeom>
          <a:noFill/>
          <a:ln>
            <a:noFill/>
          </a:ln>
        </p:spPr>
      </p:pic>
      <p:pic>
        <p:nvPicPr>
          <p:cNvPr descr="https://static.thenounproject.com/png/1874145-200.png" id="144" name="Google Shape;144;p5"/>
          <p:cNvPicPr preferRelativeResize="0"/>
          <p:nvPr/>
        </p:nvPicPr>
        <p:blipFill rotWithShape="1">
          <a:blip r:embed="rId9">
            <a:alphaModFix/>
          </a:blip>
          <a:srcRect b="0" l="0" r="0" t="0"/>
          <a:stretch/>
        </p:blipFill>
        <p:spPr>
          <a:xfrm>
            <a:off x="490843" y="2678033"/>
            <a:ext cx="720000" cy="720000"/>
          </a:xfrm>
          <a:prstGeom prst="rect">
            <a:avLst/>
          </a:prstGeom>
          <a:noFill/>
          <a:ln>
            <a:noFill/>
          </a:ln>
        </p:spPr>
      </p:pic>
      <p:pic>
        <p:nvPicPr>
          <p:cNvPr descr="https://static.thenounproject.com/png/2063296-200.png" id="145" name="Google Shape;145;p5"/>
          <p:cNvPicPr preferRelativeResize="0"/>
          <p:nvPr/>
        </p:nvPicPr>
        <p:blipFill rotWithShape="1">
          <a:blip r:embed="rId10">
            <a:alphaModFix/>
          </a:blip>
          <a:srcRect b="0" l="0" r="0" t="0"/>
          <a:stretch/>
        </p:blipFill>
        <p:spPr>
          <a:xfrm>
            <a:off x="490843" y="3926541"/>
            <a:ext cx="720000" cy="72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4</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1</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a:t>
            </a:r>
            <a:endParaRPr i="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image:</a:t>
            </a:r>
            <a:endParaRPr/>
          </a:p>
          <a:p>
            <a:pPr indent="0" lvl="0" marL="0" marR="0" rtl="0" algn="l">
              <a:spcBef>
                <a:spcPts val="600"/>
              </a:spcBef>
              <a:spcAft>
                <a:spcPts val="0"/>
              </a:spcAft>
              <a:buNone/>
            </a:pPr>
            <a:r>
              <a:rPr lang="en-IN" sz="1800" u="sng">
                <a:solidFill>
                  <a:schemeClr val="dk1"/>
                </a:solidFill>
                <a:latin typeface="Calibri"/>
                <a:ea typeface="Calibri"/>
                <a:cs typeface="Calibri"/>
                <a:sym typeface="Calibri"/>
                <a:hlinkClick r:id="rId3">
                  <a:extLst>
                    <a:ext uri="{A12FA001-AC4F-418D-AE19-62706E023703}">
                      <ahyp:hlinkClr val="tx"/>
                    </a:ext>
                  </a:extLst>
                </a:hlinkClick>
              </a:rPr>
              <a:t>https://t3.ftcdn.net/jpg/02/43/28/28/240_F_243282844_YKLrcB3vfWatRwEmsIuHII1xf4whqTuF.jpg</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Sync the image of the camera with AX1.</a:t>
            </a:r>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The display the OST along with Ax2.</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Appear the text plan, Implement and Evaluate in sync with Ax2</a:t>
            </a:r>
            <a:endParaRPr/>
          </a:p>
          <a:p>
            <a:pPr indent="0" lvl="0" marL="0" marR="0" rtl="0" algn="l">
              <a:spcBef>
                <a:spcPts val="60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2" name="Google Shape;152;p6"/>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153" name="Google Shape;153;p6"/>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154" name="Google Shape;154;p6"/>
          <p:cNvPicPr preferRelativeResize="0"/>
          <p:nvPr/>
        </p:nvPicPr>
        <p:blipFill rotWithShape="1">
          <a:blip r:embed="rId4">
            <a:alphaModFix/>
          </a:blip>
          <a:srcRect b="0" l="626" r="0" t="0"/>
          <a:stretch/>
        </p:blipFill>
        <p:spPr>
          <a:xfrm>
            <a:off x="20638" y="38100"/>
            <a:ext cx="12171362" cy="334963"/>
          </a:xfrm>
          <a:prstGeom prst="rect">
            <a:avLst/>
          </a:prstGeom>
          <a:noFill/>
          <a:ln>
            <a:noFill/>
          </a:ln>
        </p:spPr>
      </p:pic>
      <p:sp>
        <p:nvSpPr>
          <p:cNvPr id="155" name="Google Shape;155;p6"/>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156" name="Google Shape;156;p6"/>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Introduction </a:t>
            </a:r>
            <a:endParaRPr sz="1800">
              <a:solidFill>
                <a:srgbClr val="FFFFFF"/>
              </a:solidFill>
              <a:latin typeface="Calibri"/>
              <a:ea typeface="Calibri"/>
              <a:cs typeface="Calibri"/>
              <a:sym typeface="Calibri"/>
            </a:endParaRPr>
          </a:p>
        </p:txBody>
      </p:sp>
      <p:sp>
        <p:nvSpPr>
          <p:cNvPr id="157" name="Google Shape;157;p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pic>
        <p:nvPicPr>
          <p:cNvPr descr="Security Camera CCTV isolated on white background. 3d illustration" id="158" name="Google Shape;158;p6"/>
          <p:cNvPicPr preferRelativeResize="0"/>
          <p:nvPr/>
        </p:nvPicPr>
        <p:blipFill rotWithShape="1">
          <a:blip r:embed="rId5">
            <a:alphaModFix/>
          </a:blip>
          <a:srcRect b="17475" l="16310" r="10730" t="9745"/>
          <a:stretch/>
        </p:blipFill>
        <p:spPr>
          <a:xfrm>
            <a:off x="531161" y="1685839"/>
            <a:ext cx="7799293" cy="4304291"/>
          </a:xfrm>
          <a:prstGeom prst="rect">
            <a:avLst/>
          </a:prstGeom>
          <a:noFill/>
          <a:ln>
            <a:noFill/>
          </a:ln>
        </p:spPr>
      </p:pic>
      <p:sp>
        <p:nvSpPr>
          <p:cNvPr id="159" name="Google Shape;159;p6"/>
          <p:cNvSpPr txBox="1"/>
          <p:nvPr/>
        </p:nvSpPr>
        <p:spPr>
          <a:xfrm>
            <a:off x="161364" y="583613"/>
            <a:ext cx="11898873" cy="1261884"/>
          </a:xfrm>
          <a:prstGeom prst="rect">
            <a:avLst/>
          </a:prstGeom>
          <a:solidFill>
            <a:srgbClr val="09BFFF"/>
          </a:solidFill>
          <a:ln>
            <a:noFill/>
          </a:ln>
        </p:spPr>
        <p:txBody>
          <a:bodyPr anchorCtr="0" anchor="b"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2000">
                <a:solidFill>
                  <a:schemeClr val="dk1"/>
                </a:solidFill>
                <a:latin typeface="Calibri"/>
                <a:ea typeface="Calibri"/>
                <a:cs typeface="Calibri"/>
                <a:sym typeface="Calibri"/>
              </a:rPr>
              <a:t>The ongoing systematic collection, analysis, and interpretation of data along with the dissemination of information in order to plan, implement, and evaluate public health interventions is known as Surveillance.</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6"/>
          <p:cNvSpPr txBox="1"/>
          <p:nvPr/>
        </p:nvSpPr>
        <p:spPr>
          <a:xfrm>
            <a:off x="8538417" y="3059668"/>
            <a:ext cx="2254143" cy="1200329"/>
          </a:xfrm>
          <a:prstGeom prst="rect">
            <a:avLst/>
          </a:prstGeom>
          <a:solidFill>
            <a:srgbClr val="C9C9C9"/>
          </a:solid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 Plan</a:t>
            </a:r>
            <a:endParaRPr/>
          </a:p>
          <a:p>
            <a:pPr indent="-457200" lvl="0" marL="457200" marR="0" rtl="0" algn="l">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 Implement </a:t>
            </a:r>
            <a:endParaRPr/>
          </a:p>
          <a:p>
            <a:pPr indent="-457200" lvl="0" marL="457200" marR="0" rtl="0" algn="l">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 Evaluate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600">
                <a:solidFill>
                  <a:srgbClr val="000000"/>
                </a:solidFill>
                <a:latin typeface="Calibri"/>
                <a:ea typeface="Calibri"/>
                <a:cs typeface="Calibri"/>
                <a:sym typeface="Calibri"/>
              </a:rPr>
              <a:t>Viz. notes:</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Frame : 5</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Slide 1 of 1</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Layout Name</a:t>
            </a:r>
            <a:r>
              <a:rPr lang="en-IN" sz="1600">
                <a:solidFill>
                  <a:srgbClr val="000000"/>
                </a:solidFill>
                <a:latin typeface="Calibri"/>
                <a:ea typeface="Calibri"/>
                <a:cs typeface="Calibri"/>
                <a:sym typeface="Calibri"/>
              </a:rPr>
              <a:t>:</a:t>
            </a:r>
            <a:endParaRPr i="1"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External image: </a:t>
            </a:r>
            <a:r>
              <a:rPr lang="en-IN" sz="1600">
                <a:solidFill>
                  <a:srgbClr val="000000"/>
                </a:solidFill>
                <a:latin typeface="Calibri"/>
                <a:ea typeface="Calibri"/>
                <a:cs typeface="Calibri"/>
                <a:sym typeface="Calibri"/>
              </a:rPr>
              <a:t>With first line of AX1, fade in the images. With the remaining AX2-AX6, fade in the OST.</a:t>
            </a:r>
            <a:endParaRPr/>
          </a:p>
          <a:p>
            <a:pPr indent="0" lvl="0" marL="0" marR="0" rtl="0" algn="l">
              <a:spcBef>
                <a:spcPts val="600"/>
              </a:spcBef>
              <a:spcAft>
                <a:spcPts val="0"/>
              </a:spcAft>
              <a:buNone/>
            </a:pPr>
            <a:r>
              <a:rPr lang="en-IN" sz="1600" u="sng">
                <a:solidFill>
                  <a:schemeClr val="dk1"/>
                </a:solidFill>
                <a:latin typeface="Calibri"/>
                <a:ea typeface="Calibri"/>
                <a:cs typeface="Calibri"/>
                <a:sym typeface="Calibri"/>
                <a:hlinkClick r:id="rId3">
                  <a:extLst>
                    <a:ext uri="{A12FA001-AC4F-418D-AE19-62706E023703}">
                      <ahyp:hlinkClr val="tx"/>
                    </a:ext>
                  </a:extLst>
                </a:hlinkClick>
              </a:rPr>
              <a:t>https://t3.ftcdn.net/jpg/01/85/11/24/240_F_185112497_aohnXnpywNISkZDH389sXLl25yeCreTI.jpg</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IN" sz="1600" u="sng">
                <a:solidFill>
                  <a:schemeClr val="dk1"/>
                </a:solidFill>
                <a:latin typeface="Calibri"/>
                <a:ea typeface="Calibri"/>
                <a:cs typeface="Calibri"/>
                <a:sym typeface="Calibri"/>
                <a:hlinkClick r:id="rId4">
                  <a:extLst>
                    <a:ext uri="{A12FA001-AC4F-418D-AE19-62706E023703}">
                      <ahyp:hlinkClr val="tx"/>
                    </a:ext>
                  </a:extLst>
                </a:hlinkClick>
              </a:rPr>
              <a:t>https://t3.ftcdn.net/jpg/02/36/47/48/240_F_236474811_qxdRjYgHTZZgBnjzG7gmmiMGNwe6Jp70.jpg</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IN" sz="1600" u="sng">
                <a:solidFill>
                  <a:schemeClr val="dk1"/>
                </a:solidFill>
                <a:latin typeface="Arial"/>
                <a:ea typeface="Arial"/>
                <a:cs typeface="Arial"/>
                <a:sym typeface="Arial"/>
                <a:hlinkClick r:id="rId5">
                  <a:extLst>
                    <a:ext uri="{A12FA001-AC4F-418D-AE19-62706E023703}">
                      <ahyp:hlinkClr val="tx"/>
                    </a:ext>
                  </a:extLst>
                </a:hlinkClick>
              </a:rPr>
              <a:t>https://stock.adobe.com/images/doctor-hand-with-stethoscope-and-ui-icon-medical-in-hospital-with-medical-technology-network-concept/271127258</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IN" sz="1600" u="sng">
                <a:solidFill>
                  <a:schemeClr val="dk1"/>
                </a:solidFill>
                <a:latin typeface="Calibri"/>
                <a:ea typeface="Calibri"/>
                <a:cs typeface="Calibri"/>
                <a:sym typeface="Calibri"/>
                <a:hlinkClick r:id="rId6">
                  <a:extLst>
                    <a:ext uri="{A12FA001-AC4F-418D-AE19-62706E023703}">
                      <ahyp:hlinkClr val="tx"/>
                    </a:ext>
                  </a:extLst>
                </a:hlinkClick>
              </a:rPr>
              <a:t>https://t4.ftcdn.net/jpg/02/24/21/31/240_F_224213160_X31YrMYiAQwHMYomYJUvlPBCYq6j8zqV.jpg</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IN" sz="1600" u="sng">
                <a:solidFill>
                  <a:schemeClr val="dk1"/>
                </a:solidFill>
                <a:latin typeface="Calibri"/>
                <a:ea typeface="Calibri"/>
                <a:cs typeface="Calibri"/>
                <a:sym typeface="Calibri"/>
                <a:hlinkClick r:id="rId7">
                  <a:extLst>
                    <a:ext uri="{A12FA001-AC4F-418D-AE19-62706E023703}">
                      <ahyp:hlinkClr val="tx"/>
                    </a:ext>
                  </a:extLst>
                </a:hlinkClick>
              </a:rPr>
              <a:t>https://t4.ftcdn.net/jpg/03/36/92/33/240_F_336923358_c1ays6wyj2r14T7nPJG2nMROKmeG5v6Y.jpg</a:t>
            </a:r>
            <a:endParaRPr sz="16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600">
                <a:solidFill>
                  <a:srgbClr val="000000"/>
                </a:solidFill>
                <a:latin typeface="Calibri"/>
                <a:ea typeface="Calibri"/>
                <a:cs typeface="Calibri"/>
                <a:sym typeface="Calibri"/>
              </a:rPr>
              <a:t>Treatment</a:t>
            </a:r>
            <a:r>
              <a:rPr lang="en-IN" sz="1600">
                <a:solidFill>
                  <a:srgbClr val="000000"/>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Display the first image on the cleft with Ax1;</a:t>
            </a:r>
            <a:endParaRPr/>
          </a:p>
          <a:p>
            <a:pPr indent="0" lvl="0" marL="0" marR="0" rtl="0" algn="l">
              <a:spcBef>
                <a:spcPts val="600"/>
              </a:spcBef>
              <a:spcAft>
                <a:spcPts val="0"/>
              </a:spcAft>
              <a:buNone/>
            </a:pPr>
            <a:r>
              <a:rPr lang="en-IN" sz="1600">
                <a:solidFill>
                  <a:srgbClr val="000000"/>
                </a:solidFill>
                <a:latin typeface="Calibri"/>
                <a:ea typeface="Calibri"/>
                <a:cs typeface="Calibri"/>
                <a:sym typeface="Calibri"/>
              </a:rPr>
              <a:t>Then sync the other images and OST of the smart art with corresponding Ax2-Ax6.</a:t>
            </a:r>
            <a:endParaRPr/>
          </a:p>
          <a:p>
            <a:pPr indent="0" lvl="0" marL="0" marR="0" rtl="0" algn="l">
              <a:spcBef>
                <a:spcPts val="60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167" name="Google Shape;167;p7"/>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168" name="Google Shape;168;p7"/>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169" name="Google Shape;169;p7"/>
          <p:cNvPicPr preferRelativeResize="0"/>
          <p:nvPr/>
        </p:nvPicPr>
        <p:blipFill rotWithShape="1">
          <a:blip r:embed="rId8">
            <a:alphaModFix/>
          </a:blip>
          <a:srcRect b="0" l="626" r="0" t="0"/>
          <a:stretch/>
        </p:blipFill>
        <p:spPr>
          <a:xfrm>
            <a:off x="20638" y="38100"/>
            <a:ext cx="12171362" cy="334963"/>
          </a:xfrm>
          <a:prstGeom prst="rect">
            <a:avLst/>
          </a:prstGeom>
          <a:noFill/>
          <a:ln>
            <a:noFill/>
          </a:ln>
        </p:spPr>
      </p:pic>
      <p:sp>
        <p:nvSpPr>
          <p:cNvPr id="170" name="Google Shape;170;p7"/>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171" name="Google Shape;171;p7"/>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What is Surveillance?</a:t>
            </a:r>
            <a:endParaRPr sz="1800">
              <a:solidFill>
                <a:srgbClr val="FFFFFF"/>
              </a:solidFill>
              <a:latin typeface="Calibri"/>
              <a:ea typeface="Calibri"/>
              <a:cs typeface="Calibri"/>
              <a:sym typeface="Calibri"/>
            </a:endParaRPr>
          </a:p>
        </p:txBody>
      </p:sp>
      <p:sp>
        <p:nvSpPr>
          <p:cNvPr id="172" name="Google Shape;172;p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grpSp>
        <p:nvGrpSpPr>
          <p:cNvPr id="173" name="Google Shape;173;p7"/>
          <p:cNvGrpSpPr/>
          <p:nvPr/>
        </p:nvGrpSpPr>
        <p:grpSpPr>
          <a:xfrm>
            <a:off x="788563" y="779246"/>
            <a:ext cx="10613355" cy="5181553"/>
            <a:chOff x="526227" y="821903"/>
            <a:chExt cx="10613355" cy="5181553"/>
          </a:xfrm>
        </p:grpSpPr>
        <p:sp>
          <p:nvSpPr>
            <p:cNvPr id="174" name="Google Shape;174;p7"/>
            <p:cNvSpPr/>
            <p:nvPr/>
          </p:nvSpPr>
          <p:spPr>
            <a:xfrm>
              <a:off x="2434577" y="3583947"/>
              <a:ext cx="3045160" cy="1879760"/>
            </a:xfrm>
            <a:prstGeom prst="rect">
              <a:avLst/>
            </a:prstGeom>
            <a:blipFill rotWithShape="1">
              <a:blip r:embed="rId9">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4360809" y="850945"/>
              <a:ext cx="3045160" cy="1879760"/>
            </a:xfrm>
            <a:prstGeom prst="rect">
              <a:avLst/>
            </a:prstGeom>
            <a:blipFill rotWithShape="1">
              <a:blip r:embed="rId10">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6184644" y="3605168"/>
              <a:ext cx="3045160" cy="1879760"/>
            </a:xfrm>
            <a:prstGeom prst="rect">
              <a:avLst/>
            </a:prstGeom>
            <a:blipFill rotWithShape="1">
              <a:blip r:embed="rId11">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526227" y="821903"/>
              <a:ext cx="3045160" cy="1879760"/>
            </a:xfrm>
            <a:prstGeom prst="rect">
              <a:avLst/>
            </a:prstGeom>
            <a:blipFill rotWithShape="1">
              <a:blip r:embed="rId12">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550041" y="2712562"/>
              <a:ext cx="3038925" cy="688522"/>
            </a:xfrm>
            <a:custGeom>
              <a:rect b="b" l="l" r="r" t="t"/>
              <a:pathLst>
                <a:path extrusionOk="0" h="688522" w="3038925">
                  <a:moveTo>
                    <a:pt x="0" y="0"/>
                  </a:moveTo>
                  <a:lnTo>
                    <a:pt x="3038925" y="0"/>
                  </a:lnTo>
                  <a:lnTo>
                    <a:pt x="3038925" y="688522"/>
                  </a:lnTo>
                  <a:lnTo>
                    <a:pt x="0" y="688522"/>
                  </a:lnTo>
                  <a:lnTo>
                    <a:pt x="0" y="0"/>
                  </a:lnTo>
                  <a:close/>
                </a:path>
              </a:pathLst>
            </a:custGeom>
            <a:solidFill>
              <a:srgbClr val="09BFFF">
                <a:alpha val="54901"/>
              </a:srgbClr>
            </a:solidFill>
            <a:ln>
              <a:noFill/>
            </a:ln>
          </p:spPr>
          <p:txBody>
            <a:bodyPr anchorCtr="0" anchor="b" bIns="0" lIns="53325" spcFirstLastPara="1" rIns="53325" wrap="square" tIns="0">
              <a:noAutofit/>
            </a:bodyPr>
            <a:lstStyle/>
            <a:p>
              <a:pPr indent="0" lvl="0" marL="0" marR="0" rtl="0" algn="l">
                <a:lnSpc>
                  <a:spcPct val="90000"/>
                </a:lnSpc>
                <a:spcBef>
                  <a:spcPts val="0"/>
                </a:spcBef>
                <a:spcAft>
                  <a:spcPts val="0"/>
                </a:spcAft>
                <a:buClr>
                  <a:schemeClr val="dk1"/>
                </a:buClr>
                <a:buSzPts val="1400"/>
                <a:buFont typeface="Arial"/>
                <a:buNone/>
              </a:pPr>
              <a:r>
                <a:rPr b="0" lang="en-IN" sz="1400">
                  <a:solidFill>
                    <a:schemeClr val="dk1"/>
                  </a:solidFill>
                  <a:latin typeface="Arial"/>
                  <a:ea typeface="Arial"/>
                  <a:cs typeface="Arial"/>
                  <a:sym typeface="Arial"/>
                </a:rPr>
                <a:t>Network of health services delivery actors</a:t>
              </a:r>
              <a:endParaRPr b="0" sz="1400">
                <a:solidFill>
                  <a:schemeClr val="dk1"/>
                </a:solidFill>
                <a:latin typeface="Arial"/>
                <a:ea typeface="Arial"/>
                <a:cs typeface="Arial"/>
                <a:sym typeface="Arial"/>
              </a:endParaRPr>
            </a:p>
          </p:txBody>
        </p:sp>
        <p:sp>
          <p:nvSpPr>
            <p:cNvPr id="179" name="Google Shape;179;p7"/>
            <p:cNvSpPr/>
            <p:nvPr/>
          </p:nvSpPr>
          <p:spPr>
            <a:xfrm>
              <a:off x="4325349" y="2736217"/>
              <a:ext cx="3038925" cy="656965"/>
            </a:xfrm>
            <a:custGeom>
              <a:rect b="b" l="l" r="r" t="t"/>
              <a:pathLst>
                <a:path extrusionOk="0" h="656965" w="3038925">
                  <a:moveTo>
                    <a:pt x="0" y="0"/>
                  </a:moveTo>
                  <a:lnTo>
                    <a:pt x="3038925" y="0"/>
                  </a:lnTo>
                  <a:lnTo>
                    <a:pt x="3038925" y="656965"/>
                  </a:lnTo>
                  <a:lnTo>
                    <a:pt x="0" y="656965"/>
                  </a:lnTo>
                  <a:lnTo>
                    <a:pt x="0" y="0"/>
                  </a:lnTo>
                  <a:close/>
                </a:path>
              </a:pathLst>
            </a:custGeom>
            <a:solidFill>
              <a:srgbClr val="09BFFF">
                <a:alpha val="54901"/>
              </a:srgbClr>
            </a:solidFill>
            <a:ln>
              <a:noFill/>
            </a:ln>
          </p:spPr>
          <p:txBody>
            <a:bodyPr anchorCtr="0" anchor="b" bIns="0" lIns="53325" spcFirstLastPara="1" rIns="53325" wrap="square" tIns="0">
              <a:noAutofit/>
            </a:bodyPr>
            <a:lstStyle/>
            <a:p>
              <a:pPr indent="0" lvl="0" marL="0" marR="0" rtl="0" algn="l">
                <a:lnSpc>
                  <a:spcPct val="90000"/>
                </a:lnSpc>
                <a:spcBef>
                  <a:spcPts val="0"/>
                </a:spcBef>
                <a:spcAft>
                  <a:spcPts val="0"/>
                </a:spcAft>
                <a:buClr>
                  <a:schemeClr val="dk1"/>
                </a:buClr>
                <a:buSzPts val="1400"/>
                <a:buFont typeface="Arial"/>
                <a:buNone/>
              </a:pPr>
              <a:r>
                <a:rPr lang="en-IN" sz="1400">
                  <a:solidFill>
                    <a:schemeClr val="dk1"/>
                  </a:solidFill>
                  <a:latin typeface="Arial"/>
                  <a:ea typeface="Arial"/>
                  <a:cs typeface="Arial"/>
                  <a:sym typeface="Arial"/>
                </a:rPr>
                <a:t>Detect changes in defined health events or indicators with the help of training</a:t>
              </a:r>
              <a:endParaRPr/>
            </a:p>
          </p:txBody>
        </p:sp>
        <p:sp>
          <p:nvSpPr>
            <p:cNvPr id="180" name="Google Shape;180;p7"/>
            <p:cNvSpPr/>
            <p:nvPr/>
          </p:nvSpPr>
          <p:spPr>
            <a:xfrm>
              <a:off x="8100657" y="2697485"/>
              <a:ext cx="3038925" cy="780469"/>
            </a:xfrm>
            <a:custGeom>
              <a:rect b="b" l="l" r="r" t="t"/>
              <a:pathLst>
                <a:path extrusionOk="0" h="780469" w="3038925">
                  <a:moveTo>
                    <a:pt x="0" y="0"/>
                  </a:moveTo>
                  <a:lnTo>
                    <a:pt x="3038925" y="0"/>
                  </a:lnTo>
                  <a:lnTo>
                    <a:pt x="3038925" y="780469"/>
                  </a:lnTo>
                  <a:lnTo>
                    <a:pt x="0" y="780469"/>
                  </a:lnTo>
                  <a:lnTo>
                    <a:pt x="0" y="0"/>
                  </a:lnTo>
                  <a:close/>
                </a:path>
              </a:pathLst>
            </a:custGeom>
            <a:solidFill>
              <a:srgbClr val="09BFFF">
                <a:alpha val="54901"/>
              </a:srgbClr>
            </a:solidFill>
            <a:ln>
              <a:noFill/>
            </a:ln>
          </p:spPr>
          <p:txBody>
            <a:bodyPr anchorCtr="0" anchor="b" bIns="0" lIns="53325" spcFirstLastPara="1" rIns="53325" wrap="square" tIns="0">
              <a:noAutofit/>
            </a:bodyPr>
            <a:lstStyle/>
            <a:p>
              <a:pPr indent="0" lvl="0" marL="0" marR="0" rtl="0" algn="l">
                <a:lnSpc>
                  <a:spcPct val="90000"/>
                </a:lnSpc>
                <a:spcBef>
                  <a:spcPts val="0"/>
                </a:spcBef>
                <a:spcAft>
                  <a:spcPts val="0"/>
                </a:spcAft>
                <a:buClr>
                  <a:schemeClr val="dk1"/>
                </a:buClr>
                <a:buSzPts val="1400"/>
                <a:buFont typeface="Arial"/>
                <a:buNone/>
              </a:pPr>
              <a:r>
                <a:rPr lang="en-IN" sz="1400">
                  <a:solidFill>
                    <a:schemeClr val="dk1"/>
                  </a:solidFill>
                  <a:latin typeface="Arial"/>
                  <a:ea typeface="Arial"/>
                  <a:cs typeface="Arial"/>
                  <a:sym typeface="Arial"/>
                </a:rPr>
                <a:t>Analyze health event data periodically and generate a response when an event threshold is crossed</a:t>
              </a:r>
              <a:endParaRPr/>
            </a:p>
          </p:txBody>
        </p:sp>
        <p:sp>
          <p:nvSpPr>
            <p:cNvPr id="181" name="Google Shape;181;p7"/>
            <p:cNvSpPr/>
            <p:nvPr/>
          </p:nvSpPr>
          <p:spPr>
            <a:xfrm>
              <a:off x="2437694" y="5463707"/>
              <a:ext cx="3038925" cy="539749"/>
            </a:xfrm>
            <a:custGeom>
              <a:rect b="b" l="l" r="r" t="t"/>
              <a:pathLst>
                <a:path extrusionOk="0" h="697969" w="3038925">
                  <a:moveTo>
                    <a:pt x="0" y="0"/>
                  </a:moveTo>
                  <a:lnTo>
                    <a:pt x="3038925" y="0"/>
                  </a:lnTo>
                  <a:lnTo>
                    <a:pt x="3038925" y="697969"/>
                  </a:lnTo>
                  <a:lnTo>
                    <a:pt x="0" y="697969"/>
                  </a:lnTo>
                  <a:lnTo>
                    <a:pt x="0" y="0"/>
                  </a:lnTo>
                  <a:close/>
                </a:path>
              </a:pathLst>
            </a:custGeom>
            <a:solidFill>
              <a:srgbClr val="09BFFF">
                <a:alpha val="54901"/>
              </a:srgbClr>
            </a:solidFill>
            <a:ln>
              <a:noFill/>
            </a:ln>
          </p:spPr>
          <p:txBody>
            <a:bodyPr anchorCtr="0" anchor="b" bIns="0" lIns="53325" spcFirstLastPara="1" rIns="53325" wrap="square" tIns="0">
              <a:noAutofit/>
            </a:bodyPr>
            <a:lstStyle/>
            <a:p>
              <a:pPr indent="0" lvl="0" marL="0" marR="0" rtl="0" algn="l">
                <a:lnSpc>
                  <a:spcPct val="90000"/>
                </a:lnSpc>
                <a:spcBef>
                  <a:spcPts val="0"/>
                </a:spcBef>
                <a:spcAft>
                  <a:spcPts val="0"/>
                </a:spcAft>
                <a:buClr>
                  <a:schemeClr val="dk1"/>
                </a:buClr>
                <a:buSzPts val="1400"/>
                <a:buFont typeface="Arial"/>
                <a:buNone/>
              </a:pPr>
              <a:r>
                <a:rPr lang="en-IN" sz="1400">
                  <a:solidFill>
                    <a:schemeClr val="dk1"/>
                  </a:solidFill>
                  <a:latin typeface="Arial"/>
                  <a:ea typeface="Arial"/>
                  <a:cs typeface="Arial"/>
                  <a:sym typeface="Arial"/>
                </a:rPr>
                <a:t>Monitor responses and interventions about the program and resource use</a:t>
              </a:r>
              <a:endParaRPr/>
            </a:p>
          </p:txBody>
        </p:sp>
        <p:sp>
          <p:nvSpPr>
            <p:cNvPr id="182" name="Google Shape;182;p7"/>
            <p:cNvSpPr/>
            <p:nvPr/>
          </p:nvSpPr>
          <p:spPr>
            <a:xfrm>
              <a:off x="6213003" y="5484928"/>
              <a:ext cx="3038925" cy="508802"/>
            </a:xfrm>
            <a:custGeom>
              <a:rect b="b" l="l" r="r" t="t"/>
              <a:pathLst>
                <a:path extrusionOk="0" h="508802" w="3038925">
                  <a:moveTo>
                    <a:pt x="0" y="0"/>
                  </a:moveTo>
                  <a:lnTo>
                    <a:pt x="3038925" y="0"/>
                  </a:lnTo>
                  <a:lnTo>
                    <a:pt x="3038925" y="508802"/>
                  </a:lnTo>
                  <a:lnTo>
                    <a:pt x="0" y="508802"/>
                  </a:lnTo>
                  <a:lnTo>
                    <a:pt x="0" y="0"/>
                  </a:lnTo>
                  <a:close/>
                </a:path>
              </a:pathLst>
            </a:custGeom>
            <a:solidFill>
              <a:srgbClr val="09BFFF">
                <a:alpha val="54901"/>
              </a:srgbClr>
            </a:solidFill>
            <a:ln>
              <a:noFill/>
            </a:ln>
          </p:spPr>
          <p:txBody>
            <a:bodyPr anchorCtr="0" anchor="b" bIns="0" lIns="53325" spcFirstLastPara="1" rIns="53325" wrap="square" tIns="0">
              <a:noAutofit/>
            </a:bodyPr>
            <a:lstStyle/>
            <a:p>
              <a:pPr indent="0" lvl="0" marL="0" marR="0" rtl="0" algn="l">
                <a:lnSpc>
                  <a:spcPct val="90000"/>
                </a:lnSpc>
                <a:spcBef>
                  <a:spcPts val="0"/>
                </a:spcBef>
                <a:spcAft>
                  <a:spcPts val="0"/>
                </a:spcAft>
                <a:buClr>
                  <a:schemeClr val="dk1"/>
                </a:buClr>
                <a:buSzPts val="1400"/>
                <a:buFont typeface="Arial"/>
                <a:buNone/>
              </a:pPr>
              <a:r>
                <a:rPr lang="en-IN" sz="1400">
                  <a:solidFill>
                    <a:schemeClr val="dk1"/>
                  </a:solidFill>
                  <a:latin typeface="Arial"/>
                  <a:ea typeface="Arial"/>
                  <a:cs typeface="Arial"/>
                  <a:sym typeface="Arial"/>
                </a:rPr>
                <a:t>Release iterative trends and events over time</a:t>
              </a:r>
              <a:endParaRPr/>
            </a:p>
          </p:txBody>
        </p:sp>
      </p:grpSp>
      <p:pic>
        <p:nvPicPr>
          <p:cNvPr descr="A person standing on a stage&#10;&#10;Description automatically generated" id="183" name="Google Shape;183;p7"/>
          <p:cNvPicPr preferRelativeResize="0"/>
          <p:nvPr/>
        </p:nvPicPr>
        <p:blipFill rotWithShape="1">
          <a:blip r:embed="rId13">
            <a:alphaModFix/>
          </a:blip>
          <a:srcRect b="0" l="0" r="0" t="0"/>
          <a:stretch/>
        </p:blipFill>
        <p:spPr>
          <a:xfrm>
            <a:off x="8376330" y="833403"/>
            <a:ext cx="3003293" cy="1879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6</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1 of 2</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External image: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u="sng">
                <a:solidFill>
                  <a:srgbClr val="000000"/>
                </a:solidFill>
                <a:latin typeface="Calibri"/>
                <a:ea typeface="Calibri"/>
                <a:cs typeface="Calibri"/>
                <a:sym typeface="Calibri"/>
                <a:hlinkClick r:id="rId3">
                  <a:extLst>
                    <a:ext uri="{A12FA001-AC4F-418D-AE19-62706E023703}">
                      <ahyp:hlinkClr val="tx"/>
                    </a:ext>
                  </a:extLst>
                </a:hlinkClick>
              </a:rPr>
              <a:t>https://static.thenounproject.com/png/2068974-200.png</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u="sng">
                <a:solidFill>
                  <a:srgbClr val="000000"/>
                </a:solidFill>
                <a:latin typeface="Calibri"/>
                <a:ea typeface="Calibri"/>
                <a:cs typeface="Calibri"/>
                <a:sym typeface="Calibri"/>
                <a:hlinkClick r:id="rId4">
                  <a:extLst>
                    <a:ext uri="{A12FA001-AC4F-418D-AE19-62706E023703}">
                      <ahyp:hlinkClr val="tx"/>
                    </a:ext>
                  </a:extLst>
                </a:hlinkClick>
              </a:rPr>
              <a:t>https://static.thenounproject.com/png/521120-200.png</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u="sng">
                <a:solidFill>
                  <a:srgbClr val="000000"/>
                </a:solidFill>
                <a:latin typeface="Calibri"/>
                <a:ea typeface="Calibri"/>
                <a:cs typeface="Calibri"/>
                <a:sym typeface="Calibri"/>
                <a:hlinkClick r:id="rId5">
                  <a:extLst>
                    <a:ext uri="{A12FA001-AC4F-418D-AE19-62706E023703}">
                      <ahyp:hlinkClr val="tx"/>
                    </a:ext>
                  </a:extLst>
                </a:hlinkClick>
              </a:rPr>
              <a:t>https://static.thenounproject.com/png/2248934-200.png</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u="sng">
                <a:solidFill>
                  <a:srgbClr val="000000"/>
                </a:solidFill>
                <a:latin typeface="Calibri"/>
                <a:ea typeface="Calibri"/>
                <a:cs typeface="Calibri"/>
                <a:sym typeface="Calibri"/>
                <a:hlinkClick r:id="rId6">
                  <a:extLst>
                    <a:ext uri="{A12FA001-AC4F-418D-AE19-62706E023703}">
                      <ahyp:hlinkClr val="tx"/>
                    </a:ext>
                  </a:extLst>
                </a:hlinkClick>
              </a:rPr>
              <a:t>https://static.thenounproject.com/png/1873150-200.png</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Display the image with four icons with Ax1.</a:t>
            </a:r>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Display the instruction with the IAX.</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0" name="Google Shape;190;p8"/>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191" name="Google Shape;191;p8"/>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192" name="Google Shape;192;p8"/>
          <p:cNvPicPr preferRelativeResize="0"/>
          <p:nvPr/>
        </p:nvPicPr>
        <p:blipFill rotWithShape="1">
          <a:blip r:embed="rId7">
            <a:alphaModFix/>
          </a:blip>
          <a:srcRect b="0" l="626" r="0" t="0"/>
          <a:stretch/>
        </p:blipFill>
        <p:spPr>
          <a:xfrm>
            <a:off x="20638" y="38100"/>
            <a:ext cx="12171362" cy="334963"/>
          </a:xfrm>
          <a:prstGeom prst="rect">
            <a:avLst/>
          </a:prstGeom>
          <a:noFill/>
          <a:ln>
            <a:noFill/>
          </a:ln>
        </p:spPr>
      </p:pic>
      <p:sp>
        <p:nvSpPr>
          <p:cNvPr id="193" name="Google Shape;193;p8"/>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194" name="Google Shape;194;p8"/>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What are the Limitations?</a:t>
            </a:r>
            <a:endParaRPr sz="1800">
              <a:solidFill>
                <a:srgbClr val="FFFFFF"/>
              </a:solidFill>
              <a:latin typeface="Calibri"/>
              <a:ea typeface="Calibri"/>
              <a:cs typeface="Calibri"/>
              <a:sym typeface="Calibri"/>
            </a:endParaRPr>
          </a:p>
        </p:txBody>
      </p:sp>
      <p:sp>
        <p:nvSpPr>
          <p:cNvPr id="195" name="Google Shape;195;p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196" name="Google Shape;196;p8"/>
          <p:cNvSpPr txBox="1"/>
          <p:nvPr/>
        </p:nvSpPr>
        <p:spPr>
          <a:xfrm>
            <a:off x="241356" y="5785945"/>
            <a:ext cx="42882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400">
                <a:solidFill>
                  <a:schemeClr val="dk1"/>
                </a:solidFill>
                <a:latin typeface="Arial"/>
                <a:ea typeface="Arial"/>
                <a:cs typeface="Arial"/>
                <a:sym typeface="Arial"/>
              </a:rPr>
              <a:t>Click each icon to know more.</a:t>
            </a:r>
            <a:endParaRPr/>
          </a:p>
        </p:txBody>
      </p:sp>
      <p:sp>
        <p:nvSpPr>
          <p:cNvPr id="197" name="Google Shape;197;p8"/>
          <p:cNvSpPr/>
          <p:nvPr/>
        </p:nvSpPr>
        <p:spPr>
          <a:xfrm>
            <a:off x="5073023" y="3121223"/>
            <a:ext cx="206659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Arial"/>
                <a:ea typeface="Arial"/>
                <a:cs typeface="Arial"/>
                <a:sym typeface="Arial"/>
              </a:rPr>
              <a:t>Surveillance Limitations</a:t>
            </a:r>
            <a:endParaRPr/>
          </a:p>
        </p:txBody>
      </p:sp>
      <p:grpSp>
        <p:nvGrpSpPr>
          <p:cNvPr id="198" name="Google Shape;198;p8"/>
          <p:cNvGrpSpPr/>
          <p:nvPr/>
        </p:nvGrpSpPr>
        <p:grpSpPr>
          <a:xfrm>
            <a:off x="4750484" y="2046154"/>
            <a:ext cx="2711670" cy="2396359"/>
            <a:chOff x="4761186" y="2049517"/>
            <a:chExt cx="2711670" cy="2396359"/>
          </a:xfrm>
        </p:grpSpPr>
        <p:pic>
          <p:nvPicPr>
            <p:cNvPr descr="Infographic design template. Creative concept with 4 steps" id="199" name="Google Shape;199;p8"/>
            <p:cNvPicPr preferRelativeResize="0"/>
            <p:nvPr/>
          </p:nvPicPr>
          <p:blipFill rotWithShape="1">
            <a:blip r:embed="rId8">
              <a:alphaModFix/>
            </a:blip>
            <a:srcRect b="21181" l="35273" r="35513" t="22836"/>
            <a:stretch/>
          </p:blipFill>
          <p:spPr>
            <a:xfrm>
              <a:off x="4761186" y="2049517"/>
              <a:ext cx="2711670" cy="2396359"/>
            </a:xfrm>
            <a:prstGeom prst="ellipse">
              <a:avLst/>
            </a:prstGeom>
            <a:solidFill>
              <a:srgbClr val="FFFFFF"/>
            </a:solidFill>
            <a:ln cap="flat" cmpd="sng" w="9525">
              <a:solidFill>
                <a:schemeClr val="accent1"/>
              </a:solidFill>
              <a:prstDash val="solid"/>
              <a:round/>
              <a:headEnd len="sm" w="sm" type="none"/>
              <a:tailEnd len="sm" w="sm" type="none"/>
            </a:ln>
          </p:spPr>
        </p:pic>
        <p:sp>
          <p:nvSpPr>
            <p:cNvPr id="200" name="Google Shape;200;p8"/>
            <p:cNvSpPr/>
            <p:nvPr/>
          </p:nvSpPr>
          <p:spPr>
            <a:xfrm>
              <a:off x="4871546" y="2885091"/>
              <a:ext cx="2396358" cy="709448"/>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Surveillance Limitations</a:t>
              </a:r>
              <a:endParaRPr/>
            </a:p>
          </p:txBody>
        </p:sp>
      </p:grpSp>
      <p:pic>
        <p:nvPicPr>
          <p:cNvPr descr="https://static.thenounproject.com/png/2068974-200.png" id="201" name="Google Shape;201;p8"/>
          <p:cNvPicPr preferRelativeResize="0"/>
          <p:nvPr/>
        </p:nvPicPr>
        <p:blipFill rotWithShape="1">
          <a:blip r:embed="rId9">
            <a:alphaModFix/>
          </a:blip>
          <a:srcRect b="0" l="0" r="0" t="0"/>
          <a:stretch/>
        </p:blipFill>
        <p:spPr>
          <a:xfrm>
            <a:off x="3448050" y="1718860"/>
            <a:ext cx="914400" cy="914400"/>
          </a:xfrm>
          <a:prstGeom prst="rect">
            <a:avLst/>
          </a:prstGeom>
          <a:noFill/>
          <a:ln>
            <a:noFill/>
          </a:ln>
        </p:spPr>
      </p:pic>
      <p:pic>
        <p:nvPicPr>
          <p:cNvPr descr="https://static.thenounproject.com/png/521120-200.png" id="202" name="Google Shape;202;p8"/>
          <p:cNvPicPr preferRelativeResize="0"/>
          <p:nvPr/>
        </p:nvPicPr>
        <p:blipFill rotWithShape="1">
          <a:blip r:embed="rId10">
            <a:alphaModFix/>
          </a:blip>
          <a:srcRect b="0" l="0" r="0" t="0"/>
          <a:stretch/>
        </p:blipFill>
        <p:spPr>
          <a:xfrm>
            <a:off x="8170179" y="1747205"/>
            <a:ext cx="779935" cy="779935"/>
          </a:xfrm>
          <a:prstGeom prst="rect">
            <a:avLst/>
          </a:prstGeom>
          <a:noFill/>
          <a:ln>
            <a:noFill/>
          </a:ln>
        </p:spPr>
      </p:pic>
      <p:pic>
        <p:nvPicPr>
          <p:cNvPr descr="https://static.thenounproject.com/png/2248934-200.png" id="203" name="Google Shape;203;p8"/>
          <p:cNvPicPr preferRelativeResize="0"/>
          <p:nvPr/>
        </p:nvPicPr>
        <p:blipFill rotWithShape="1">
          <a:blip r:embed="rId11">
            <a:alphaModFix/>
          </a:blip>
          <a:srcRect b="0" l="0" r="0" t="0"/>
          <a:stretch/>
        </p:blipFill>
        <p:spPr>
          <a:xfrm>
            <a:off x="8292541" y="4055217"/>
            <a:ext cx="774591" cy="774591"/>
          </a:xfrm>
          <a:prstGeom prst="rect">
            <a:avLst/>
          </a:prstGeom>
          <a:noFill/>
          <a:ln>
            <a:noFill/>
          </a:ln>
        </p:spPr>
      </p:pic>
      <p:pic>
        <p:nvPicPr>
          <p:cNvPr descr="https://static.thenounproject.com/png/1873090-200.png" id="204" name="Google Shape;204;p8"/>
          <p:cNvPicPr preferRelativeResize="0"/>
          <p:nvPr/>
        </p:nvPicPr>
        <p:blipFill rotWithShape="1">
          <a:blip r:embed="rId12">
            <a:alphaModFix/>
          </a:blip>
          <a:srcRect b="0" l="0" r="0" t="0"/>
          <a:stretch/>
        </p:blipFill>
        <p:spPr>
          <a:xfrm>
            <a:off x="3451677" y="4220760"/>
            <a:ext cx="736527" cy="7791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p:nvPr/>
        </p:nvSpPr>
        <p:spPr>
          <a:xfrm>
            <a:off x="12399963" y="0"/>
            <a:ext cx="4030662" cy="6858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400">
                <a:solidFill>
                  <a:srgbClr val="000000"/>
                </a:solidFill>
                <a:latin typeface="Calibri"/>
                <a:ea typeface="Calibri"/>
                <a:cs typeface="Calibri"/>
                <a:sym typeface="Calibri"/>
              </a:rPr>
              <a:t>Viz. notes: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Frame : 6</a:t>
            </a:r>
            <a:endParaRPr sz="1400">
              <a:solidFill>
                <a:srgbClr val="000000"/>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Slide 2 of 2</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Layout Name</a:t>
            </a:r>
            <a:r>
              <a:rPr lang="en-IN" sz="1400">
                <a:solidFill>
                  <a:srgbClr val="000000"/>
                </a:solidFill>
                <a:latin typeface="Calibri"/>
                <a:ea typeface="Calibri"/>
                <a:cs typeface="Calibri"/>
                <a:sym typeface="Calibri"/>
              </a:rPr>
              <a:t>:</a:t>
            </a:r>
            <a:endParaRPr i="1" sz="1400">
              <a:solidFill>
                <a:srgbClr val="000000"/>
              </a:solidFill>
              <a:latin typeface="Calibri"/>
              <a:ea typeface="Calibri"/>
              <a:cs typeface="Calibri"/>
              <a:sym typeface="Calibri"/>
            </a:endParaRPr>
          </a:p>
          <a:p>
            <a:pPr indent="0" lvl="0" marL="0" marR="0" rtl="0" algn="l">
              <a:spcBef>
                <a:spcPts val="600"/>
              </a:spcBef>
              <a:spcAft>
                <a:spcPts val="0"/>
              </a:spcAft>
              <a:buNone/>
            </a:pPr>
            <a:r>
              <a:rPr b="1" lang="en-IN" sz="1400">
                <a:solidFill>
                  <a:srgbClr val="000000"/>
                </a:solidFill>
                <a:latin typeface="Calibri"/>
                <a:ea typeface="Calibri"/>
                <a:cs typeface="Calibri"/>
                <a:sym typeface="Calibri"/>
              </a:rPr>
              <a:t>Treatment</a:t>
            </a:r>
            <a:r>
              <a:rPr lang="en-IN" sz="14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IN" sz="1400">
                <a:solidFill>
                  <a:srgbClr val="000000"/>
                </a:solidFill>
                <a:latin typeface="Calibri"/>
                <a:ea typeface="Calibri"/>
                <a:cs typeface="Calibri"/>
                <a:sym typeface="Calibri"/>
              </a:rPr>
              <a:t>When the user clicks each icon then show the corresponding OST. No need to lock the order of icons.</a:t>
            </a:r>
            <a:endParaRPr/>
          </a:p>
          <a:p>
            <a:pPr indent="0" lvl="0" marL="0" marR="0" rtl="0" algn="l">
              <a:spcBef>
                <a:spcPts val="60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1" name="Google Shape;211;p9"/>
          <p:cNvSpPr/>
          <p:nvPr/>
        </p:nvSpPr>
        <p:spPr>
          <a:xfrm>
            <a:off x="10769600" y="0"/>
            <a:ext cx="922338" cy="304800"/>
          </a:xfrm>
          <a:prstGeom prst="rect">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200">
                <a:solidFill>
                  <a:srgbClr val="FFFFFF"/>
                </a:solidFill>
                <a:latin typeface="Calibri"/>
                <a:ea typeface="Calibri"/>
                <a:cs typeface="Calibri"/>
                <a:sym typeface="Calibri"/>
              </a:rPr>
              <a:t>Resources</a:t>
            </a:r>
            <a:endParaRPr sz="1800">
              <a:solidFill>
                <a:schemeClr val="dk1"/>
              </a:solidFill>
              <a:latin typeface="Calibri"/>
              <a:ea typeface="Calibri"/>
              <a:cs typeface="Calibri"/>
              <a:sym typeface="Calibri"/>
            </a:endParaRPr>
          </a:p>
        </p:txBody>
      </p:sp>
      <p:sp>
        <p:nvSpPr>
          <p:cNvPr id="212" name="Google Shape;212;p9"/>
          <p:cNvSpPr txBox="1"/>
          <p:nvPr/>
        </p:nvSpPr>
        <p:spPr>
          <a:xfrm>
            <a:off x="0" y="-7938"/>
            <a:ext cx="78105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Check Your Understanding </a:t>
            </a:r>
            <a:endParaRPr sz="1800">
              <a:solidFill>
                <a:schemeClr val="dk1"/>
              </a:solidFill>
              <a:latin typeface="Calibri"/>
              <a:ea typeface="Calibri"/>
              <a:cs typeface="Calibri"/>
              <a:sym typeface="Calibri"/>
            </a:endParaRPr>
          </a:p>
        </p:txBody>
      </p:sp>
      <p:pic>
        <p:nvPicPr>
          <p:cNvPr id="213" name="Google Shape;213;p9"/>
          <p:cNvPicPr preferRelativeResize="0"/>
          <p:nvPr/>
        </p:nvPicPr>
        <p:blipFill rotWithShape="1">
          <a:blip r:embed="rId3">
            <a:alphaModFix/>
          </a:blip>
          <a:srcRect b="0" l="626" r="0" t="0"/>
          <a:stretch/>
        </p:blipFill>
        <p:spPr>
          <a:xfrm>
            <a:off x="20638" y="38100"/>
            <a:ext cx="12171362" cy="334963"/>
          </a:xfrm>
          <a:prstGeom prst="rect">
            <a:avLst/>
          </a:prstGeom>
          <a:noFill/>
          <a:ln>
            <a:noFill/>
          </a:ln>
        </p:spPr>
      </p:pic>
      <p:sp>
        <p:nvSpPr>
          <p:cNvPr id="214" name="Google Shape;214;p9"/>
          <p:cNvSpPr/>
          <p:nvPr/>
        </p:nvSpPr>
        <p:spPr>
          <a:xfrm>
            <a:off x="20638" y="38100"/>
            <a:ext cx="6723062" cy="3222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Teambuilding I Check Your Understanding</a:t>
            </a:r>
            <a:endParaRPr sz="1800">
              <a:solidFill>
                <a:srgbClr val="FFFFFF"/>
              </a:solidFill>
              <a:latin typeface="Calibri"/>
              <a:ea typeface="Calibri"/>
              <a:cs typeface="Calibri"/>
              <a:sym typeface="Calibri"/>
            </a:endParaRPr>
          </a:p>
        </p:txBody>
      </p:sp>
      <p:sp>
        <p:nvSpPr>
          <p:cNvPr id="215" name="Google Shape;215;p9"/>
          <p:cNvSpPr/>
          <p:nvPr/>
        </p:nvSpPr>
        <p:spPr>
          <a:xfrm>
            <a:off x="0" y="38100"/>
            <a:ext cx="10401300" cy="3349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rgbClr val="FFFFFF"/>
                </a:solidFill>
                <a:latin typeface="Calibri"/>
                <a:ea typeface="Calibri"/>
                <a:cs typeface="Calibri"/>
                <a:sym typeface="Calibri"/>
              </a:rPr>
              <a:t>Setting Up and Strengthening Disease Surveillance Systems During Emergencies I What are the Limitations?</a:t>
            </a:r>
            <a:endParaRPr sz="1800">
              <a:solidFill>
                <a:srgbClr val="FFFFFF"/>
              </a:solidFill>
              <a:latin typeface="Calibri"/>
              <a:ea typeface="Calibri"/>
              <a:cs typeface="Calibri"/>
              <a:sym typeface="Calibri"/>
            </a:endParaRPr>
          </a:p>
        </p:txBody>
      </p:sp>
      <p:sp>
        <p:nvSpPr>
          <p:cNvPr id="216" name="Google Shape;216;p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217" name="Google Shape;217;p9"/>
          <p:cNvSpPr txBox="1"/>
          <p:nvPr/>
        </p:nvSpPr>
        <p:spPr>
          <a:xfrm>
            <a:off x="241356" y="5785945"/>
            <a:ext cx="42882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400">
                <a:solidFill>
                  <a:schemeClr val="dk1"/>
                </a:solidFill>
                <a:latin typeface="Arial"/>
                <a:ea typeface="Arial"/>
                <a:cs typeface="Arial"/>
                <a:sym typeface="Arial"/>
              </a:rPr>
              <a:t>Click each tab to know more.</a:t>
            </a:r>
            <a:endParaRPr/>
          </a:p>
        </p:txBody>
      </p:sp>
      <p:grpSp>
        <p:nvGrpSpPr>
          <p:cNvPr id="218" name="Google Shape;218;p9"/>
          <p:cNvGrpSpPr/>
          <p:nvPr/>
        </p:nvGrpSpPr>
        <p:grpSpPr>
          <a:xfrm>
            <a:off x="4662481" y="1746493"/>
            <a:ext cx="2711670" cy="2396359"/>
            <a:chOff x="4750484" y="2046154"/>
            <a:chExt cx="2711670" cy="2396359"/>
          </a:xfrm>
        </p:grpSpPr>
        <p:sp>
          <p:nvSpPr>
            <p:cNvPr id="219" name="Google Shape;219;p9"/>
            <p:cNvSpPr/>
            <p:nvPr/>
          </p:nvSpPr>
          <p:spPr>
            <a:xfrm>
              <a:off x="5073023" y="3121223"/>
              <a:ext cx="206659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Arial"/>
                  <a:ea typeface="Arial"/>
                  <a:cs typeface="Arial"/>
                  <a:sym typeface="Arial"/>
                </a:rPr>
                <a:t>Surveillance Limitations</a:t>
              </a:r>
              <a:endParaRPr/>
            </a:p>
          </p:txBody>
        </p:sp>
        <p:grpSp>
          <p:nvGrpSpPr>
            <p:cNvPr id="220" name="Google Shape;220;p9"/>
            <p:cNvGrpSpPr/>
            <p:nvPr/>
          </p:nvGrpSpPr>
          <p:grpSpPr>
            <a:xfrm>
              <a:off x="4750484" y="2046154"/>
              <a:ext cx="2711670" cy="2396359"/>
              <a:chOff x="4761186" y="2049517"/>
              <a:chExt cx="2711670" cy="2396359"/>
            </a:xfrm>
          </p:grpSpPr>
          <p:pic>
            <p:nvPicPr>
              <p:cNvPr descr="Infographic design template. Creative concept with 4 steps" id="221" name="Google Shape;221;p9"/>
              <p:cNvPicPr preferRelativeResize="0"/>
              <p:nvPr/>
            </p:nvPicPr>
            <p:blipFill rotWithShape="1">
              <a:blip r:embed="rId4">
                <a:alphaModFix/>
              </a:blip>
              <a:srcRect b="21181" l="35273" r="35513" t="22836"/>
              <a:stretch/>
            </p:blipFill>
            <p:spPr>
              <a:xfrm>
                <a:off x="4761186" y="2049517"/>
                <a:ext cx="2711670" cy="2396359"/>
              </a:xfrm>
              <a:prstGeom prst="ellipse">
                <a:avLst/>
              </a:prstGeom>
              <a:solidFill>
                <a:srgbClr val="FFFFFF"/>
              </a:solidFill>
              <a:ln cap="flat" cmpd="sng" w="9525">
                <a:solidFill>
                  <a:schemeClr val="accent1"/>
                </a:solidFill>
                <a:prstDash val="solid"/>
                <a:round/>
                <a:headEnd len="sm" w="sm" type="none"/>
                <a:tailEnd len="sm" w="sm" type="none"/>
              </a:ln>
            </p:spPr>
          </p:pic>
          <p:sp>
            <p:nvSpPr>
              <p:cNvPr id="222" name="Google Shape;222;p9"/>
              <p:cNvSpPr/>
              <p:nvPr/>
            </p:nvSpPr>
            <p:spPr>
              <a:xfrm>
                <a:off x="4918841" y="2887925"/>
                <a:ext cx="2396358" cy="709448"/>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Surveillance Limitations</a:t>
                </a:r>
                <a:endParaRPr/>
              </a:p>
            </p:txBody>
          </p:sp>
        </p:grpSp>
      </p:grpSp>
      <p:sp>
        <p:nvSpPr>
          <p:cNvPr id="223" name="Google Shape;223;p9"/>
          <p:cNvSpPr/>
          <p:nvPr/>
        </p:nvSpPr>
        <p:spPr>
          <a:xfrm>
            <a:off x="1623848" y="3476298"/>
            <a:ext cx="2547254" cy="1568669"/>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cannot explain the root causes of an event.</a:t>
            </a:r>
            <a:endParaRPr/>
          </a:p>
        </p:txBody>
      </p:sp>
      <p:sp>
        <p:nvSpPr>
          <p:cNvPr id="224" name="Google Shape;224;p9"/>
          <p:cNvSpPr/>
          <p:nvPr/>
        </p:nvSpPr>
        <p:spPr>
          <a:xfrm>
            <a:off x="1607215" y="1041072"/>
            <a:ext cx="2399942" cy="1568669"/>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Surveillance cannot explain the reasons for improvement and replacing M&amp;E.</a:t>
            </a:r>
            <a:endParaRPr sz="1800">
              <a:solidFill>
                <a:schemeClr val="lt1"/>
              </a:solidFill>
              <a:latin typeface="Arial"/>
              <a:ea typeface="Arial"/>
              <a:cs typeface="Arial"/>
              <a:sym typeface="Arial"/>
            </a:endParaRPr>
          </a:p>
        </p:txBody>
      </p:sp>
      <p:sp>
        <p:nvSpPr>
          <p:cNvPr id="225" name="Google Shape;225;p9"/>
          <p:cNvSpPr/>
          <p:nvPr/>
        </p:nvSpPr>
        <p:spPr>
          <a:xfrm>
            <a:off x="7864183" y="999120"/>
            <a:ext cx="2421043" cy="1568669"/>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Surveillance cannot capture every morbidity event.</a:t>
            </a:r>
            <a:endParaRPr sz="1800">
              <a:solidFill>
                <a:schemeClr val="lt1"/>
              </a:solidFill>
              <a:latin typeface="Arial"/>
              <a:ea typeface="Arial"/>
              <a:cs typeface="Arial"/>
              <a:sym typeface="Arial"/>
            </a:endParaRPr>
          </a:p>
        </p:txBody>
      </p:sp>
      <p:sp>
        <p:nvSpPr>
          <p:cNvPr id="226" name="Google Shape;226;p9"/>
          <p:cNvSpPr/>
          <p:nvPr/>
        </p:nvSpPr>
        <p:spPr>
          <a:xfrm>
            <a:off x="7900792" y="3388360"/>
            <a:ext cx="2547254" cy="1568669"/>
          </a:xfrm>
          <a:prstGeom prst="rect">
            <a:avLst/>
          </a:prstGeom>
          <a:solidFill>
            <a:srgbClr val="09B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Surveillance cannot provide true incidence or prevalence of event in community.</a:t>
            </a:r>
            <a:endParaRPr/>
          </a:p>
        </p:txBody>
      </p:sp>
      <p:pic>
        <p:nvPicPr>
          <p:cNvPr descr="https://static.thenounproject.com/png/2068974-200.png" id="227" name="Google Shape;227;p9"/>
          <p:cNvPicPr preferRelativeResize="0"/>
          <p:nvPr/>
        </p:nvPicPr>
        <p:blipFill rotWithShape="1">
          <a:blip r:embed="rId5">
            <a:alphaModFix/>
          </a:blip>
          <a:srcRect b="0" l="0" r="0" t="0"/>
          <a:stretch/>
        </p:blipFill>
        <p:spPr>
          <a:xfrm>
            <a:off x="2440275" y="312978"/>
            <a:ext cx="914400" cy="914400"/>
          </a:xfrm>
          <a:prstGeom prst="rect">
            <a:avLst/>
          </a:prstGeom>
          <a:noFill/>
          <a:ln>
            <a:noFill/>
          </a:ln>
        </p:spPr>
      </p:pic>
      <p:pic>
        <p:nvPicPr>
          <p:cNvPr descr="https://static.thenounproject.com/png/521120-200.png" id="228" name="Google Shape;228;p9"/>
          <p:cNvPicPr preferRelativeResize="0"/>
          <p:nvPr/>
        </p:nvPicPr>
        <p:blipFill rotWithShape="1">
          <a:blip r:embed="rId6">
            <a:alphaModFix/>
          </a:blip>
          <a:srcRect b="0" l="0" r="0" t="0"/>
          <a:stretch/>
        </p:blipFill>
        <p:spPr>
          <a:xfrm>
            <a:off x="8627706" y="360276"/>
            <a:ext cx="779935" cy="779935"/>
          </a:xfrm>
          <a:prstGeom prst="rect">
            <a:avLst/>
          </a:prstGeom>
          <a:noFill/>
          <a:ln>
            <a:noFill/>
          </a:ln>
        </p:spPr>
      </p:pic>
      <p:pic>
        <p:nvPicPr>
          <p:cNvPr descr="https://static.thenounproject.com/png/2248934-200.png" id="229" name="Google Shape;229;p9"/>
          <p:cNvPicPr preferRelativeResize="0"/>
          <p:nvPr/>
        </p:nvPicPr>
        <p:blipFill rotWithShape="1">
          <a:blip r:embed="rId7">
            <a:alphaModFix/>
          </a:blip>
          <a:srcRect b="0" l="0" r="0" t="0"/>
          <a:stretch/>
        </p:blipFill>
        <p:spPr>
          <a:xfrm>
            <a:off x="8615559" y="2593315"/>
            <a:ext cx="774591" cy="774591"/>
          </a:xfrm>
          <a:prstGeom prst="rect">
            <a:avLst/>
          </a:prstGeom>
          <a:noFill/>
          <a:ln>
            <a:noFill/>
          </a:ln>
        </p:spPr>
      </p:pic>
      <p:pic>
        <p:nvPicPr>
          <p:cNvPr descr="https://static.thenounproject.com/png/1873090-200.png" id="230" name="Google Shape;230;p9"/>
          <p:cNvPicPr preferRelativeResize="0"/>
          <p:nvPr/>
        </p:nvPicPr>
        <p:blipFill rotWithShape="1">
          <a:blip r:embed="rId8">
            <a:alphaModFix/>
          </a:blip>
          <a:srcRect b="0" l="0" r="0" t="0"/>
          <a:stretch/>
        </p:blipFill>
        <p:spPr>
          <a:xfrm>
            <a:off x="2459135" y="2709511"/>
            <a:ext cx="736527" cy="7791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2020-02-12T14:41:29Z</dcterms:created>
</cp:coreProperties>
</file>